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0" r:id="rId4"/>
    <p:sldId id="262" r:id="rId5"/>
    <p:sldId id="263" r:id="rId6"/>
    <p:sldId id="264" r:id="rId7"/>
    <p:sldId id="268" r:id="rId8"/>
    <p:sldId id="269" r:id="rId9"/>
    <p:sldId id="271" r:id="rId10"/>
    <p:sldId id="265" r:id="rId11"/>
    <p:sldId id="266" r:id="rId12"/>
    <p:sldId id="272" r:id="rId13"/>
    <p:sldId id="26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594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Αγόρια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elete val="1"/>
          </c:dLbls>
          <c:cat>
            <c:strRef>
              <c:f>Sheet1!$B$2:$B$9</c:f>
              <c:strCache>
                <c:ptCount val="8"/>
                <c:pt idx="0">
                  <c:v>Τηλεόραση</c:v>
                </c:pt>
                <c:pt idx="1">
                  <c:v>DVD/Video player</c:v>
                </c:pt>
                <c:pt idx="2">
                  <c:v>Υπολογιστής χωρίς  διαδίκτυο</c:v>
                </c:pt>
                <c:pt idx="3">
                  <c:v>Υπολογιστής με  διαδίκτυο</c:v>
                </c:pt>
                <c:pt idx="4">
                  <c:v>Κονσόλα παιχνιδιών (σταθερό)</c:v>
                </c:pt>
                <c:pt idx="5">
                  <c:v>Κονσόλα παιχνιδιών (ενεργό)</c:v>
                </c:pt>
                <c:pt idx="6">
                  <c:v>Tablet PC</c:v>
                </c:pt>
                <c:pt idx="7">
                  <c:v>Κινητό τηλέφωνο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50.8</c:v>
                </c:pt>
                <c:pt idx="1">
                  <c:v>27.8</c:v>
                </c:pt>
                <c:pt idx="2">
                  <c:v>11.8</c:v>
                </c:pt>
                <c:pt idx="3">
                  <c:v>58.4</c:v>
                </c:pt>
                <c:pt idx="4">
                  <c:v>29.6</c:v>
                </c:pt>
                <c:pt idx="5">
                  <c:v>27.2</c:v>
                </c:pt>
                <c:pt idx="6">
                  <c:v>42.4</c:v>
                </c:pt>
                <c:pt idx="7">
                  <c:v>82.8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Κορίτσια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Sheet1!$B$2:$B$9</c:f>
              <c:strCache>
                <c:ptCount val="8"/>
                <c:pt idx="0">
                  <c:v>Τηλεόραση</c:v>
                </c:pt>
                <c:pt idx="1">
                  <c:v>DVD/Video player</c:v>
                </c:pt>
                <c:pt idx="2">
                  <c:v>Υπολογιστής χωρίς  διαδίκτυο</c:v>
                </c:pt>
                <c:pt idx="3">
                  <c:v>Υπολογιστής με  διαδίκτυο</c:v>
                </c:pt>
                <c:pt idx="4">
                  <c:v>Κονσόλα παιχνιδιών (σταθερό)</c:v>
                </c:pt>
                <c:pt idx="5">
                  <c:v>Κονσόλα παιχνιδιών (ενεργό)</c:v>
                </c:pt>
                <c:pt idx="6">
                  <c:v>Tablet PC</c:v>
                </c:pt>
                <c:pt idx="7">
                  <c:v>Κινητό τηλέφωνο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40.299999999999997</c:v>
                </c:pt>
                <c:pt idx="1">
                  <c:v>21.6</c:v>
                </c:pt>
                <c:pt idx="2">
                  <c:v>9.3000000000000007</c:v>
                </c:pt>
                <c:pt idx="3">
                  <c:v>55.1</c:v>
                </c:pt>
                <c:pt idx="4">
                  <c:v>7.3</c:v>
                </c:pt>
                <c:pt idx="5">
                  <c:v>13.1</c:v>
                </c:pt>
                <c:pt idx="6">
                  <c:v>44.1</c:v>
                </c:pt>
                <c:pt idx="7">
                  <c:v>89.6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3427456"/>
        <c:axId val="123441536"/>
      </c:barChart>
      <c:catAx>
        <c:axId val="123427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23441536"/>
        <c:crosses val="autoZero"/>
        <c:auto val="1"/>
        <c:lblAlgn val="ctr"/>
        <c:lblOffset val="100"/>
        <c:noMultiLvlLbl val="0"/>
      </c:catAx>
      <c:valAx>
        <c:axId val="123441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l-GR" sz="1200"/>
                  <a:t>Ποσοστό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34274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bg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Sheet1!$C$27</c:f>
              <c:strCache>
                <c:ptCount val="1"/>
                <c:pt idx="0">
                  <c:v>Καθημερινές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Sheet1!$B$28:$B$35</c:f>
              <c:strCache>
                <c:ptCount val="8"/>
                <c:pt idx="0">
                  <c:v>Σουηδία</c:v>
                </c:pt>
                <c:pt idx="1">
                  <c:v>Εσθονία</c:v>
                </c:pt>
                <c:pt idx="2">
                  <c:v>Γερμανία</c:v>
                </c:pt>
                <c:pt idx="3">
                  <c:v>Κύπρος</c:v>
                </c:pt>
                <c:pt idx="4">
                  <c:v>Ουγγαρία</c:v>
                </c:pt>
                <c:pt idx="5">
                  <c:v>Ιταλία</c:v>
                </c:pt>
                <c:pt idx="6">
                  <c:v>Βέλγιο</c:v>
                </c:pt>
                <c:pt idx="7">
                  <c:v>Ισπανία</c:v>
                </c:pt>
              </c:strCache>
            </c:strRef>
          </c:cat>
          <c:val>
            <c:numRef>
              <c:f>Sheet1!$C$28:$C$35</c:f>
              <c:numCache>
                <c:formatCode>General</c:formatCode>
                <c:ptCount val="8"/>
                <c:pt idx="0">
                  <c:v>35.4</c:v>
                </c:pt>
                <c:pt idx="1">
                  <c:v>28.1</c:v>
                </c:pt>
                <c:pt idx="2">
                  <c:v>26.5</c:v>
                </c:pt>
                <c:pt idx="3">
                  <c:v>18.3</c:v>
                </c:pt>
                <c:pt idx="4">
                  <c:v>16.100000000000001</c:v>
                </c:pt>
                <c:pt idx="5">
                  <c:v>16</c:v>
                </c:pt>
                <c:pt idx="6">
                  <c:v>13.3</c:v>
                </c:pt>
                <c:pt idx="7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Sheet1!$D$27</c:f>
              <c:strCache>
                <c:ptCount val="1"/>
                <c:pt idx="0">
                  <c:v>Σαββατοκύριακα</c:v>
                </c:pt>
              </c:strCache>
            </c:strRef>
          </c:tx>
          <c:invertIfNegative val="0"/>
          <c:cat>
            <c:strRef>
              <c:f>Sheet1!$B$28:$B$35</c:f>
              <c:strCache>
                <c:ptCount val="8"/>
                <c:pt idx="0">
                  <c:v>Σουηδία</c:v>
                </c:pt>
                <c:pt idx="1">
                  <c:v>Εσθονία</c:v>
                </c:pt>
                <c:pt idx="2">
                  <c:v>Γερμανία</c:v>
                </c:pt>
                <c:pt idx="3">
                  <c:v>Κύπρος</c:v>
                </c:pt>
                <c:pt idx="4">
                  <c:v>Ουγγαρία</c:v>
                </c:pt>
                <c:pt idx="5">
                  <c:v>Ιταλία</c:v>
                </c:pt>
                <c:pt idx="6">
                  <c:v>Βέλγιο</c:v>
                </c:pt>
                <c:pt idx="7">
                  <c:v>Ισπανία</c:v>
                </c:pt>
              </c:strCache>
            </c:strRef>
          </c:cat>
          <c:val>
            <c:numRef>
              <c:f>Sheet1!$D$28:$D$35</c:f>
              <c:numCache>
                <c:formatCode>General</c:formatCode>
                <c:ptCount val="8"/>
                <c:pt idx="0">
                  <c:v>41.5</c:v>
                </c:pt>
                <c:pt idx="1">
                  <c:v>41.6</c:v>
                </c:pt>
                <c:pt idx="2">
                  <c:v>37.5</c:v>
                </c:pt>
                <c:pt idx="3">
                  <c:v>35.6</c:v>
                </c:pt>
                <c:pt idx="4">
                  <c:v>33.9</c:v>
                </c:pt>
                <c:pt idx="5">
                  <c:v>20.100000000000001</c:v>
                </c:pt>
                <c:pt idx="6">
                  <c:v>21.6</c:v>
                </c:pt>
                <c:pt idx="7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957824"/>
        <c:axId val="126988288"/>
      </c:barChart>
      <c:catAx>
        <c:axId val="126957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26988288"/>
        <c:crosses val="autoZero"/>
        <c:auto val="1"/>
        <c:lblAlgn val="ctr"/>
        <c:lblOffset val="100"/>
        <c:noMultiLvlLbl val="0"/>
      </c:catAx>
      <c:valAx>
        <c:axId val="1269882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l-GR" sz="1400"/>
                  <a:t>Ποσοστό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695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956091949398209"/>
          <c:y val="0.11908337799068078"/>
          <c:w val="0.17655294688938911"/>
          <c:h val="0.11549153268684433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1D87B-CBBA-4ABB-82CB-79A82ED41E31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13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829B0-0266-447C-B390-4B3490DD422D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5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533400"/>
            <a:ext cx="1676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533400"/>
            <a:ext cx="4876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E6D5A-F40B-47EA-A756-1D2BC30AB7E9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752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856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578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25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85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7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991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35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0EAC9-E44C-42B1-9170-D63431E7BF44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1234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086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7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392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9638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4967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4676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7552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4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3710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85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65E8E-FAF9-423F-B434-B71A5B4D38CC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6850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641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4577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951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92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76400"/>
            <a:ext cx="318135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2150" y="1676400"/>
            <a:ext cx="318135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D0068-4A9E-46B9-AD87-BA85C07EBBCE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2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A4E28-B6ED-4BED-8EE2-0A11AA10A2EF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54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C2D90-97FD-4163-9EDB-441530FBEF5A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25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30CEB-CCD5-4C4F-B44B-EFFCE8CD1E7A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0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16DC8-50EC-43ED-9144-FFC72D70B049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17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l-GR">
              <a:solidFill>
                <a:srgbClr val="00CC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B11D-7AC5-42FC-B2FD-D9E4CEE10E8B}" type="slidenum">
              <a:rPr lang="en-GB" altLang="el-GR">
                <a:solidFill>
                  <a:srgbClr val="00CC99"/>
                </a:solidFill>
              </a:rPr>
              <a:pPr/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45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>
                <a:lumMod val="33000"/>
                <a:lumOff val="67000"/>
                <a:alpha val="47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blackWhite">
          <a:xfrm>
            <a:off x="0" y="304800"/>
            <a:ext cx="2209800" cy="63246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l-GR" altLang="el-G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6553200"/>
            <a:ext cx="22098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l-GR" altLang="el-G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22098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l-GR" altLang="el-G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blackWhite">
          <a:xfrm>
            <a:off x="2476500" y="0"/>
            <a:ext cx="6665913" cy="304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l-GR" altLang="el-G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blackWhite">
          <a:xfrm>
            <a:off x="2476500" y="6627813"/>
            <a:ext cx="6667500" cy="23018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l-GR" altLang="el-G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dt" sz="half" idx="2"/>
          </p:nvPr>
        </p:nvSpPr>
        <p:spPr bwMode="blackWhite">
          <a:xfrm>
            <a:off x="6921500" y="6629400"/>
            <a:ext cx="1905000" cy="2286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ftr" sz="quarter" idx="3"/>
          </p:nvPr>
        </p:nvSpPr>
        <p:spPr bwMode="blackWhite">
          <a:xfrm>
            <a:off x="2476500" y="6629400"/>
            <a:ext cx="4445000" cy="2286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sldNum" sz="quarter" idx="4"/>
          </p:nvPr>
        </p:nvSpPr>
        <p:spPr bwMode="blackWhite">
          <a:xfrm>
            <a:off x="8826500" y="6629400"/>
            <a:ext cx="317500" cy="2286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62FA573-89B8-4FB9-B5B2-5BD69EE2AE27}" type="slidenum">
              <a:rPr lang="en-GB" altLang="el-GR">
                <a:solidFill>
                  <a:srgbClr val="00CC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l-GR">
              <a:solidFill>
                <a:srgbClr val="00CC99"/>
              </a:solidFill>
              <a:latin typeface="Times New Roman" pitchFamily="18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blackWhite">
          <a:xfrm>
            <a:off x="2667000" y="0"/>
            <a:ext cx="6477000" cy="304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0" rIns="92075" bIns="46038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l-GR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www.childhealth.ac.cy</a:t>
            </a:r>
            <a:endParaRPr lang="en-GB" altLang="el-GR" sz="2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5611" name="Group 11"/>
          <p:cNvGrpSpPr>
            <a:grpSpLocks/>
          </p:cNvGrpSpPr>
          <p:nvPr/>
        </p:nvGrpSpPr>
        <p:grpSpPr bwMode="auto">
          <a:xfrm>
            <a:off x="2540000" y="1347788"/>
            <a:ext cx="6604000" cy="100012"/>
            <a:chOff x="1920" y="849"/>
            <a:chExt cx="4992" cy="63"/>
          </a:xfrm>
        </p:grpSpPr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1920" y="849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white">
            <a:xfrm>
              <a:off x="1920" y="864"/>
              <a:ext cx="4992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2561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552700" y="533400"/>
            <a:ext cx="65913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l-GR" smtClean="0"/>
              <a:t>Click to edit Master title style</a:t>
            </a:r>
          </a:p>
        </p:txBody>
      </p:sp>
      <p:sp>
        <p:nvSpPr>
          <p:cNvPr id="256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76400"/>
            <a:ext cx="65151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Click to edit Master text styles</a:t>
            </a:r>
          </a:p>
          <a:p>
            <a:pPr lvl="1"/>
            <a:r>
              <a:rPr lang="en-GB" altLang="el-GR" smtClean="0"/>
              <a:t>Second level</a:t>
            </a:r>
          </a:p>
          <a:p>
            <a:pPr lvl="2"/>
            <a:r>
              <a:rPr lang="en-GB" altLang="el-GR" smtClean="0"/>
              <a:t>Third level</a:t>
            </a:r>
          </a:p>
          <a:p>
            <a:pPr lvl="3"/>
            <a:r>
              <a:rPr lang="en-GB" altLang="el-GR" smtClean="0"/>
              <a:t>Fourth level</a:t>
            </a:r>
          </a:p>
          <a:p>
            <a:pPr lvl="4"/>
            <a:r>
              <a:rPr lang="en-GB" altLang="el-GR" smtClean="0"/>
              <a:t>Fifth level</a:t>
            </a:r>
          </a:p>
        </p:txBody>
      </p:sp>
      <p:pic>
        <p:nvPicPr>
          <p:cNvPr id="25616" name="Picture 1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4478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9593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r" rtl="0" fontAlgn="base">
        <a:lnSpc>
          <a:spcPct val="80000"/>
        </a:lnSpc>
        <a:spcBef>
          <a:spcPct val="50000"/>
        </a:spcBef>
        <a:spcAft>
          <a:spcPct val="0"/>
        </a:spcAft>
        <a:defRPr sz="3600" i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fontAlgn="base">
        <a:lnSpc>
          <a:spcPct val="80000"/>
        </a:lnSpc>
        <a:spcBef>
          <a:spcPct val="50000"/>
        </a:spcBef>
        <a:spcAft>
          <a:spcPct val="0"/>
        </a:spcAft>
        <a:defRPr sz="3600" i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r" rtl="0" fontAlgn="base">
        <a:lnSpc>
          <a:spcPct val="80000"/>
        </a:lnSpc>
        <a:spcBef>
          <a:spcPct val="50000"/>
        </a:spcBef>
        <a:spcAft>
          <a:spcPct val="0"/>
        </a:spcAft>
        <a:defRPr sz="3600" i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r" rtl="0" fontAlgn="base">
        <a:lnSpc>
          <a:spcPct val="80000"/>
        </a:lnSpc>
        <a:spcBef>
          <a:spcPct val="50000"/>
        </a:spcBef>
        <a:spcAft>
          <a:spcPct val="0"/>
        </a:spcAft>
        <a:defRPr sz="3600" i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r" rtl="0" fontAlgn="base">
        <a:lnSpc>
          <a:spcPct val="80000"/>
        </a:lnSpc>
        <a:spcBef>
          <a:spcPct val="50000"/>
        </a:spcBef>
        <a:spcAft>
          <a:spcPct val="0"/>
        </a:spcAft>
        <a:defRPr sz="3600" i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r" rtl="0" fontAlgn="base">
        <a:lnSpc>
          <a:spcPct val="80000"/>
        </a:lnSpc>
        <a:spcBef>
          <a:spcPct val="50000"/>
        </a:spcBef>
        <a:spcAft>
          <a:spcPct val="0"/>
        </a:spcAft>
        <a:defRPr sz="3600" i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r" rtl="0" fontAlgn="base">
        <a:lnSpc>
          <a:spcPct val="80000"/>
        </a:lnSpc>
        <a:spcBef>
          <a:spcPct val="50000"/>
        </a:spcBef>
        <a:spcAft>
          <a:spcPct val="0"/>
        </a:spcAft>
        <a:defRPr sz="3600" i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r" rtl="0" fontAlgn="base">
        <a:lnSpc>
          <a:spcPct val="80000"/>
        </a:lnSpc>
        <a:spcBef>
          <a:spcPct val="50000"/>
        </a:spcBef>
        <a:spcAft>
          <a:spcPct val="0"/>
        </a:spcAft>
        <a:defRPr sz="3600" i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r" rtl="0" fontAlgn="base">
        <a:lnSpc>
          <a:spcPct val="80000"/>
        </a:lnSpc>
        <a:spcBef>
          <a:spcPct val="50000"/>
        </a:spcBef>
        <a:spcAft>
          <a:spcPct val="0"/>
        </a:spcAft>
        <a:defRPr sz="3600" i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3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537D1-5C3C-4A93-9722-90CEC5F23B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F7CB-0122-420B-AAAE-D37C49DD1E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16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2060848"/>
            <a:ext cx="6275040" cy="1470025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ΕΠΙΔΡΑΣΕΙΣ ΔΙΑΔΙΚΤΥΟΥ ΚΑΙ ΠΟΛΥΜΕΣΩΝ ΣΥΣΚΕΥΩΝ ΣΤΟΝ ΕΦΗΒΙΚΟ ΠΛΗΘΥΣΜΟ ΤΗΣ ΕΥΡΩΠΗΣ.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ΜΕΛΕΤΗ </a:t>
            </a:r>
            <a:r>
              <a:rPr lang="en-US" b="1" dirty="0"/>
              <a:t>I</a:t>
            </a:r>
            <a:r>
              <a:rPr lang="el-GR" b="1" dirty="0"/>
              <a:t>. </a:t>
            </a:r>
            <a:r>
              <a:rPr lang="en-US" b="1" dirty="0"/>
              <a:t>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933056"/>
            <a:ext cx="6544816" cy="1752600"/>
          </a:xfrm>
        </p:spPr>
        <p:txBody>
          <a:bodyPr>
            <a:normAutofit/>
          </a:bodyPr>
          <a:lstStyle/>
          <a:p>
            <a:pPr algn="r"/>
            <a:r>
              <a:rPr lang="el-GR" dirty="0" err="1">
                <a:solidFill>
                  <a:schemeClr val="bg1"/>
                </a:solidFill>
                <a:effectLst/>
              </a:rPr>
              <a:t>Τορναρίτης</a:t>
            </a:r>
            <a:r>
              <a:rPr lang="el-GR" dirty="0">
                <a:solidFill>
                  <a:schemeClr val="bg1"/>
                </a:solidFill>
                <a:effectLst/>
              </a:rPr>
              <a:t> </a:t>
            </a:r>
            <a:r>
              <a:rPr lang="el-GR" dirty="0" smtClean="0">
                <a:solidFill>
                  <a:schemeClr val="bg1"/>
                </a:solidFill>
                <a:effectLst/>
              </a:rPr>
              <a:t>Μ., </a:t>
            </a:r>
            <a:r>
              <a:rPr lang="el-GR" b="1" dirty="0">
                <a:solidFill>
                  <a:schemeClr val="bg1"/>
                </a:solidFill>
                <a:effectLst/>
              </a:rPr>
              <a:t>Χατζηγεωργίου Χ</a:t>
            </a:r>
            <a:r>
              <a:rPr lang="el-GR" b="1" dirty="0" smtClean="0">
                <a:solidFill>
                  <a:schemeClr val="bg1"/>
                </a:solidFill>
                <a:effectLst/>
              </a:rPr>
              <a:t>.</a:t>
            </a:r>
            <a:r>
              <a:rPr lang="el-GR" dirty="0" smtClean="0">
                <a:solidFill>
                  <a:schemeClr val="bg1"/>
                </a:solidFill>
                <a:effectLst/>
              </a:rPr>
              <a:t>, </a:t>
            </a:r>
            <a:r>
              <a:rPr lang="el-GR" dirty="0">
                <a:solidFill>
                  <a:schemeClr val="bg1"/>
                </a:solidFill>
                <a:effectLst/>
              </a:rPr>
              <a:t>Σολέα Α</a:t>
            </a:r>
            <a:r>
              <a:rPr lang="el-GR" dirty="0" smtClean="0">
                <a:solidFill>
                  <a:schemeClr val="bg1"/>
                </a:solidFill>
                <a:effectLst/>
              </a:rPr>
              <a:t>., </a:t>
            </a:r>
            <a:r>
              <a:rPr lang="en-US" dirty="0" err="1">
                <a:solidFill>
                  <a:schemeClr val="bg1"/>
                </a:solidFill>
                <a:effectLst/>
              </a:rPr>
              <a:t>Gwozdz</a:t>
            </a:r>
            <a:r>
              <a:rPr lang="en-US" dirty="0">
                <a:solidFill>
                  <a:schemeClr val="bg1"/>
                </a:solidFill>
                <a:effectLst/>
              </a:rPr>
              <a:t> W</a:t>
            </a:r>
            <a:r>
              <a:rPr lang="el-GR" dirty="0" smtClean="0">
                <a:solidFill>
                  <a:schemeClr val="bg1"/>
                </a:solidFill>
                <a:effectLst/>
              </a:rPr>
              <a:t>., </a:t>
            </a:r>
            <a:r>
              <a:rPr lang="el-GR" dirty="0" err="1" smtClean="0">
                <a:solidFill>
                  <a:schemeClr val="bg1"/>
                </a:solidFill>
                <a:effectLst/>
              </a:rPr>
              <a:t>Κουρίδης</a:t>
            </a:r>
            <a:r>
              <a:rPr lang="el-GR" dirty="0" smtClean="0">
                <a:solidFill>
                  <a:schemeClr val="bg1"/>
                </a:solidFill>
                <a:effectLst/>
              </a:rPr>
              <a:t> Γ.,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Santaliestr-Pasias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A.,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Konstabel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K., De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Henauw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S.,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Barone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R.,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Keski-Rahkonen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A.,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Eiben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G.,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Thumann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B., </a:t>
            </a:r>
            <a:r>
              <a:rPr lang="en-US" dirty="0" err="1">
                <a:solidFill>
                  <a:schemeClr val="bg1"/>
                </a:solidFill>
                <a:effectLst/>
              </a:rPr>
              <a:t>Reisch</a:t>
            </a:r>
            <a:r>
              <a:rPr lang="en-US" dirty="0">
                <a:solidFill>
                  <a:schemeClr val="bg1"/>
                </a:solidFill>
                <a:effectLst/>
              </a:rPr>
              <a:t> L.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191452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444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2700" y="548680"/>
            <a:ext cx="6591300" cy="695512"/>
          </a:xfrm>
        </p:spPr>
        <p:txBody>
          <a:bodyPr/>
          <a:lstStyle/>
          <a:p>
            <a:r>
              <a:rPr lang="el-GR" sz="2400" b="1" i="0" dirty="0">
                <a:solidFill>
                  <a:srgbClr val="000000"/>
                </a:solidFill>
                <a:effectLst/>
                <a:ea typeface="+mn-ea"/>
                <a:cs typeface="+mn-cs"/>
              </a:rPr>
              <a:t>Ανάλυση πολλαπλής γραμμικής παλινδρόμησης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942849"/>
              </p:ext>
            </p:extLst>
          </p:nvPr>
        </p:nvGraphicFramePr>
        <p:xfrm>
          <a:off x="2339752" y="1484784"/>
          <a:ext cx="6696744" cy="4334454"/>
        </p:xfrm>
        <a:graphic>
          <a:graphicData uri="http://schemas.openxmlformats.org/drawingml/2006/table">
            <a:tbl>
              <a:tblPr/>
              <a:tblGrid>
                <a:gridCol w="184048"/>
                <a:gridCol w="1312173"/>
                <a:gridCol w="1028571"/>
                <a:gridCol w="1134413"/>
                <a:gridCol w="1134413"/>
                <a:gridCol w="780247"/>
                <a:gridCol w="1122879"/>
              </a:tblGrid>
              <a:tr h="303462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Ανάλυση πολλαπλής γραμμικής παλινδρόμησης έδειξε ότι η </a:t>
                      </a:r>
                      <a:r>
                        <a:rPr lang="el-GR" sz="1000" b="1" u="sng" dirty="0" smtClean="0">
                          <a:solidFill>
                            <a:srgbClr val="FF0000"/>
                          </a:solidFill>
                          <a:effectLst/>
                        </a:rPr>
                        <a:t>χρήση του  διαδικτύου   είναι    βασικότερος </a:t>
                      </a:r>
                      <a:r>
                        <a:rPr lang="el-GR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προγνωστικός παράγοντας   </a:t>
                      </a:r>
                      <a:r>
                        <a:rPr lang="el-GR" sz="1000" b="1" u="sng" dirty="0" smtClean="0">
                          <a:solidFill>
                            <a:srgbClr val="FF0000"/>
                          </a:solidFill>
                          <a:effectLst/>
                        </a:rPr>
                        <a:t>γενικής  ευημερίας </a:t>
                      </a:r>
                      <a:r>
                        <a:rPr lang="el-GR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από ότι η τηλεόραση, η κονσόλα παιχνιδιών, ο ΔΜΣ και το φύλο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6926">
                <a:tc rowSpan="2"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Model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Unstandardized Coefficients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Standardized Coefficients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Sig.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6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Std. Error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Beta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462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(Constant)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44.723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1.132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3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ΦΥΛΟ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_T3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-.942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.268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-.067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-3.519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.000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3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ΔΜΣ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_T3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-.084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.073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-.050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-1.146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.252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3462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(Constant)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45.254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1.176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3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ΦΥΛΟ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_T3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-.737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.286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-.053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-2.573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.010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3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ΔΜΣ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_T3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-.071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.073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-.043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-.971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.332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3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TV_dur_wd_T3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-.047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.113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-.008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-.415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.678</a:t>
                      </a:r>
                      <a:endParaRPr lang="en-US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3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WEB_dur_wd_T3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-.402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-4.412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303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PC_dur_wd_T3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.182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.100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.039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1.817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.069</a:t>
                      </a:r>
                      <a:endParaRPr lang="en-US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62">
                <a:tc gridSpan="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l-GR" dirty="0">
              <a:solidFill>
                <a:srgbClr val="00CC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l-GR" dirty="0">
              <a:solidFill>
                <a:srgbClr val="00CC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59" y="5826735"/>
            <a:ext cx="554461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Note: </a:t>
            </a:r>
            <a:r>
              <a:rPr lang="en-US" sz="1600" dirty="0">
                <a:solidFill>
                  <a:schemeClr val="bg1"/>
                </a:solidFill>
                <a:latin typeface="Arial"/>
                <a:ea typeface="Calibri"/>
              </a:rPr>
              <a:t>R</a:t>
            </a:r>
            <a:r>
              <a:rPr lang="en-US" sz="1600" baseline="30000" dirty="0">
                <a:solidFill>
                  <a:schemeClr val="bg1"/>
                </a:solidFill>
                <a:latin typeface="Arial"/>
                <a:ea typeface="Calibri"/>
              </a:rPr>
              <a:t>2 </a:t>
            </a:r>
            <a:r>
              <a:rPr lang="en-US" sz="1600" dirty="0" smtClean="0">
                <a:solidFill>
                  <a:schemeClr val="bg1"/>
                </a:solidFill>
              </a:rPr>
              <a:t>= .009 for step1; </a:t>
            </a:r>
            <a:r>
              <a:rPr lang="el-GR" sz="1600" dirty="0">
                <a:solidFill>
                  <a:schemeClr val="bg1"/>
                </a:solidFill>
              </a:rPr>
              <a:t>Δ</a:t>
            </a:r>
            <a:r>
              <a:rPr lang="en-US" sz="1600" dirty="0">
                <a:solidFill>
                  <a:schemeClr val="bg1"/>
                </a:solidFill>
                <a:latin typeface="Arial"/>
                <a:ea typeface="Calibri"/>
              </a:rPr>
              <a:t>R</a:t>
            </a:r>
            <a:r>
              <a:rPr lang="en-US" sz="1600" baseline="30000" dirty="0">
                <a:solidFill>
                  <a:schemeClr val="bg1"/>
                </a:solidFill>
                <a:latin typeface="Arial"/>
                <a:ea typeface="Calibri"/>
              </a:rPr>
              <a:t>2 </a:t>
            </a:r>
            <a:r>
              <a:rPr lang="en-US" sz="1600" dirty="0" smtClean="0">
                <a:solidFill>
                  <a:schemeClr val="bg1"/>
                </a:solidFill>
              </a:rPr>
              <a:t>= .07 for step2. p&lt;.000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19208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1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2700" y="714055"/>
            <a:ext cx="6591300" cy="554705"/>
          </a:xfrm>
        </p:spPr>
        <p:txBody>
          <a:bodyPr/>
          <a:lstStyle/>
          <a:p>
            <a:r>
              <a:rPr lang="el-GR" b="1" dirty="0" smtClean="0"/>
              <a:t>ΣΥΜΠΕΡΑΣΜΑΤΑ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412776"/>
            <a:ext cx="6515100" cy="5328592"/>
          </a:xfrm>
        </p:spPr>
        <p:txBody>
          <a:bodyPr>
            <a:normAutofit fontScale="92500" lnSpcReduction="10000"/>
          </a:bodyPr>
          <a:lstStyle/>
          <a:p>
            <a:r>
              <a:rPr lang="el-GR" sz="2600" dirty="0" smtClean="0">
                <a:solidFill>
                  <a:schemeClr val="bg1"/>
                </a:solidFill>
                <a:effectLst/>
              </a:rPr>
              <a:t>Ανάλυση πολλαπλής γραμμικής παλινδρόμησης έδειξε ότι η χρήση του διαδικτύου είναι βασικότερος προγνωστικός παράγοντας γενικής ευημερίας από ότι η τηλεόραση,  η κονσόλα παιχνιδιών, ο ΔΜΣ και το φύλο.</a:t>
            </a:r>
          </a:p>
          <a:p>
            <a:r>
              <a:rPr lang="el-GR" sz="2600" dirty="0" smtClean="0">
                <a:solidFill>
                  <a:schemeClr val="bg1"/>
                </a:solidFill>
                <a:effectLst/>
              </a:rPr>
              <a:t>Το διαδίκτυο έχει γίνει τρόπος ζωής για τους νέους και η επίδραση τόσο στη ψυχική όσο και  στη σωματική υγεία είναι αναμφισβήτητη και πρέπει να μας προβληματίσει σε προσωπικό και κοινωνικό επίπεδο. </a:t>
            </a:r>
            <a:endParaRPr lang="en-US" sz="2600" dirty="0" smtClean="0">
              <a:solidFill>
                <a:schemeClr val="bg1"/>
              </a:solidFill>
              <a:effectLst/>
            </a:endParaRPr>
          </a:p>
          <a:p>
            <a:r>
              <a:rPr lang="el-GR" sz="2600" dirty="0" smtClean="0">
                <a:solidFill>
                  <a:schemeClr val="bg1"/>
                </a:solidFill>
                <a:effectLst/>
              </a:rPr>
              <a:t>Χρήση Διαδικτύου πάνω από 2 ώρες/ημέρα επηρεάζει αρνητικά την ευημερία των   εφήβων.</a:t>
            </a:r>
            <a:endParaRPr lang="en-US" sz="2600" dirty="0" smtClean="0">
              <a:solidFill>
                <a:schemeClr val="bg1"/>
              </a:solidFill>
              <a:effectLst/>
            </a:endParaRPr>
          </a:p>
          <a:p>
            <a:endParaRPr lang="en-US" dirty="0">
              <a:solidFill>
                <a:schemeClr val="bg1"/>
              </a:solidFill>
              <a:effectLst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19208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599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0" y="1484784"/>
            <a:ext cx="6275040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b="1" dirty="0" smtClean="0">
                <a:solidFill>
                  <a:schemeClr val="bg1"/>
                </a:solidFill>
                <a:effectLst/>
              </a:rPr>
              <a:t>Σκοπός: </a:t>
            </a:r>
          </a:p>
          <a:p>
            <a:r>
              <a:rPr lang="el-GR" dirty="0" smtClean="0">
                <a:solidFill>
                  <a:schemeClr val="bg1"/>
                </a:solidFill>
                <a:effectLst/>
              </a:rPr>
              <a:t>Η διερεύνηση της χρήσης πολυμέσων συσκευών και διαδικτύου μεταξύ των εφήβων στην Ευρώπη και οι επιδράσεις τις οποίες έχουν στην ψυχοσωματική τους υγεία.</a:t>
            </a:r>
          </a:p>
          <a:p>
            <a:endParaRPr lang="el-G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bg1"/>
                </a:solidFill>
                <a:effectLst/>
              </a:rPr>
              <a:t>Συμμετέχοντες: </a:t>
            </a:r>
          </a:p>
          <a:p>
            <a:r>
              <a:rPr lang="el-GR" dirty="0" smtClean="0">
                <a:solidFill>
                  <a:schemeClr val="bg1"/>
                </a:solidFill>
                <a:effectLst/>
              </a:rPr>
              <a:t>Η έρευνα αποτελεί μέρος της μελέτης </a:t>
            </a:r>
            <a:r>
              <a:rPr lang="en-GB" dirty="0" smtClean="0">
                <a:solidFill>
                  <a:schemeClr val="bg1"/>
                </a:solidFill>
                <a:effectLst/>
              </a:rPr>
              <a:t>I</a:t>
            </a:r>
            <a:r>
              <a:rPr lang="el-GR" dirty="0" smtClean="0">
                <a:solidFill>
                  <a:schemeClr val="bg1"/>
                </a:solidFill>
                <a:effectLst/>
              </a:rPr>
              <a:t>. </a:t>
            </a:r>
            <a:r>
              <a:rPr lang="en-GB" dirty="0" smtClean="0">
                <a:solidFill>
                  <a:schemeClr val="bg1"/>
                </a:solidFill>
                <a:effectLst/>
              </a:rPr>
              <a:t>Family </a:t>
            </a:r>
            <a:r>
              <a:rPr lang="el-GR" dirty="0" smtClean="0">
                <a:solidFill>
                  <a:schemeClr val="bg1"/>
                </a:solidFill>
                <a:effectLst/>
              </a:rPr>
              <a:t>(2013-2017), με δεδομένα από έφηβους οχτώ Ευρωπαϊκών χωρών.</a:t>
            </a:r>
          </a:p>
          <a:p>
            <a:r>
              <a:rPr lang="el-GR" dirty="0" smtClean="0">
                <a:solidFill>
                  <a:schemeClr val="bg1"/>
                </a:solidFill>
                <a:effectLst/>
              </a:rPr>
              <a:t>Το δείγμα αποτελείται από 3969 άτομα (1969 έφηβους και 2000 έφηβες) μεταξύ των ηλικιών 12 και 17 (μέσος όρος ηλικίας 13,6).</a:t>
            </a:r>
          </a:p>
          <a:p>
            <a:r>
              <a:rPr lang="el-GR" dirty="0">
                <a:solidFill>
                  <a:schemeClr val="bg1"/>
                </a:solidFill>
                <a:effectLst/>
              </a:rPr>
              <a:t>Η αξιολόγηση περιλάμβανε </a:t>
            </a:r>
            <a:r>
              <a:rPr lang="el-GR" dirty="0" err="1">
                <a:solidFill>
                  <a:schemeClr val="bg1"/>
                </a:solidFill>
                <a:effectLst/>
              </a:rPr>
              <a:t>σωματομετρήσεις</a:t>
            </a:r>
            <a:r>
              <a:rPr lang="el-GR" dirty="0">
                <a:solidFill>
                  <a:schemeClr val="bg1"/>
                </a:solidFill>
                <a:effectLst/>
              </a:rPr>
              <a:t>, μετρήσεις των επιπέδων λιπιδίων αίματος, συμπλήρωση από τους συμμετέχοντες ερωτηματολογίων σχετικών με την χρήση πολυμέσων καθώς και συμπλήρωση του ερωτηματολόγιου για την ευημερία KINDL</a:t>
            </a:r>
            <a:r>
              <a:rPr lang="el-GR" baseline="30000" dirty="0">
                <a:solidFill>
                  <a:schemeClr val="bg1"/>
                </a:solidFill>
                <a:effectLst/>
              </a:rPr>
              <a:t>®</a:t>
            </a:r>
            <a:r>
              <a:rPr lang="el-GR" dirty="0">
                <a:solidFill>
                  <a:schemeClr val="bg1"/>
                </a:solidFill>
                <a:effectLst/>
              </a:rPr>
              <a:t>.</a:t>
            </a:r>
            <a:endParaRPr lang="el-G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191452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34642"/>
            <a:ext cx="781058" cy="46863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29000"/>
            <a:ext cx="768642" cy="51149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768642" cy="51149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937" y="2834641"/>
            <a:ext cx="794392" cy="46863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937" y="3450431"/>
            <a:ext cx="781057" cy="46863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utoShape 8" descr="Image result for flag of esto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219" y="4108055"/>
            <a:ext cx="779093" cy="4945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14" y="4869160"/>
            <a:ext cx="774856" cy="48292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12" descr="Image result for flag of belgiu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41" y="4889165"/>
            <a:ext cx="819988" cy="4362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9484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58408"/>
            <a:ext cx="899592" cy="899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0" y="6108700"/>
            <a:ext cx="19208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err="1" smtClean="0"/>
              <a:t>Πολυμέσες</a:t>
            </a:r>
            <a:r>
              <a:rPr lang="el-GR" sz="3600" dirty="0" smtClean="0"/>
              <a:t> συσκευές που βρίσκονται στα υπνοδωμάτια των εφήβων 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276606"/>
              </p:ext>
            </p:extLst>
          </p:nvPr>
        </p:nvGraphicFramePr>
        <p:xfrm>
          <a:off x="179512" y="1412776"/>
          <a:ext cx="86409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4430" y="1700808"/>
            <a:ext cx="179923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Καμία Συσκευή:</a:t>
            </a:r>
          </a:p>
          <a:p>
            <a:r>
              <a:rPr lang="el-GR" dirty="0" smtClean="0">
                <a:solidFill>
                  <a:prstClr val="black"/>
                </a:solidFill>
              </a:rPr>
              <a:t>Αγόρια 4,5%</a:t>
            </a:r>
          </a:p>
          <a:p>
            <a:r>
              <a:rPr lang="el-GR" dirty="0" smtClean="0">
                <a:solidFill>
                  <a:prstClr val="black"/>
                </a:solidFill>
              </a:rPr>
              <a:t>Κορίτσια 3,0%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75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Χρήση διαδικτύου των εφήβων τις καθημερινές και τα Σαββατοκύριακα</a:t>
            </a:r>
            <a:br>
              <a:rPr lang="el-GR" sz="3200" dirty="0" smtClean="0"/>
            </a:br>
            <a:r>
              <a:rPr lang="el-GR" sz="3200" dirty="0" smtClean="0"/>
              <a:t>(περισσότερο από 3 ώρες την ημέρα)</a:t>
            </a:r>
            <a:endParaRPr lang="en-US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312"/>
            <a:ext cx="1920875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193259"/>
              </p:ext>
            </p:extLst>
          </p:nvPr>
        </p:nvGraphicFramePr>
        <p:xfrm>
          <a:off x="395536" y="1340768"/>
          <a:ext cx="87484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58408"/>
            <a:ext cx="899592" cy="899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4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el-GR" dirty="0" smtClean="0"/>
              <a:t>Επίπεδα Ψυχικής Υγείας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825877"/>
              </p:ext>
            </p:extLst>
          </p:nvPr>
        </p:nvGraphicFramePr>
        <p:xfrm>
          <a:off x="395536" y="2102660"/>
          <a:ext cx="4680520" cy="2952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301"/>
                <a:gridCol w="1535796"/>
                <a:gridCol w="1598423"/>
              </a:tblGrid>
              <a:tr h="590466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ΕΥΗΜΕΡΙΑ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ΑΓΟΡΙΑ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ΚΟΡΙΤΙΣΙΑ</a:t>
                      </a:r>
                      <a:r>
                        <a:rPr lang="el-GR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ΧΑΜΗΛΗ</a:t>
                      </a:r>
                      <a:r>
                        <a:rPr lang="el-GR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21,7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27,5</a:t>
                      </a:r>
                      <a:endParaRPr lang="en-US" dirty="0"/>
                    </a:p>
                  </a:txBody>
                  <a:tcPr anchor="ctr"/>
                </a:tc>
              </a:tr>
              <a:tr h="590466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ΜΕΤΡΙΑ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21,4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22,0</a:t>
                      </a:r>
                      <a:endParaRPr lang="en-US" dirty="0"/>
                    </a:p>
                  </a:txBody>
                  <a:tcPr anchor="ctr"/>
                </a:tc>
              </a:tr>
              <a:tr h="590466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ΚΑΛΗ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25,8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22,5</a:t>
                      </a:r>
                      <a:endParaRPr lang="en-US" dirty="0"/>
                    </a:p>
                  </a:txBody>
                  <a:tcPr anchor="ctr"/>
                </a:tc>
              </a:tr>
              <a:tr h="590466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ΠΟΛΎ ΚΑΛΗ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31,1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28,1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08104" y="2492895"/>
            <a:ext cx="2880320" cy="2031325"/>
          </a:xfrm>
          <a:prstGeom prst="rect">
            <a:avLst/>
          </a:prstGeom>
          <a:ln w="31750"/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l-GR" dirty="0" smtClean="0"/>
              <a:t>1 στους 5 έφηβους στην Ευρώπη έχουν χαμηλή ευημερία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l-GR" dirty="0" smtClean="0"/>
              <a:t>Τα κορίτσια έχουν χαμηλότερες βαθμολογίες από τα αγόρια (</a:t>
            </a:r>
            <a:r>
              <a:rPr lang="en-US" dirty="0" smtClean="0"/>
              <a:t>t=3.894, p&lt;.000)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5695536"/>
            <a:ext cx="54006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Η Χαμηλή Ευημερία οδηγεί σε ψυχικά νοσήματα, διατροφικές διαταραχές, παχυσαρκία</a:t>
            </a:r>
            <a:r>
              <a:rPr lang="el-GR" dirty="0"/>
              <a:t> </a:t>
            </a:r>
            <a:r>
              <a:rPr lang="el-GR" dirty="0" smtClean="0"/>
              <a:t>κ.α.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920875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27725"/>
            <a:ext cx="899592" cy="899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48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l-GR" dirty="0" smtClean="0"/>
              <a:t>ΣΥΝΑΙΣΘΗΜΑΤΙΚΗ ΕΥΗΜΕΡΙΑ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79512" y="1916832"/>
            <a:ext cx="4316288" cy="47091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dirty="0" smtClean="0"/>
              <a:t>Βαριούνται (συχνά/ όλη την ώρα): 10,2 %</a:t>
            </a:r>
          </a:p>
          <a:p>
            <a:r>
              <a:rPr lang="el-GR" dirty="0"/>
              <a:t>Ένιωθαν </a:t>
            </a:r>
            <a:r>
              <a:rPr lang="el-GR" dirty="0" smtClean="0"/>
              <a:t>μόνοι (συχνά</a:t>
            </a:r>
            <a:r>
              <a:rPr lang="el-GR" dirty="0"/>
              <a:t>/ όλη την ώρα</a:t>
            </a:r>
            <a:r>
              <a:rPr lang="el-GR" dirty="0" smtClean="0"/>
              <a:t>): 3,4 %</a:t>
            </a:r>
          </a:p>
          <a:p>
            <a:r>
              <a:rPr lang="el-GR" dirty="0" smtClean="0"/>
              <a:t>Φοβισμένοι ή αβέβαιοι για τον εαυτό τους </a:t>
            </a:r>
            <a:r>
              <a:rPr lang="el-GR" dirty="0"/>
              <a:t>(συχνά/ όλη την </a:t>
            </a:r>
            <a:r>
              <a:rPr lang="el-GR" dirty="0" smtClean="0"/>
              <a:t>ώρα): 3,3%</a:t>
            </a:r>
          </a:p>
          <a:p>
            <a:r>
              <a:rPr lang="el-GR" dirty="0" smtClean="0"/>
              <a:t>Διασκέδασαν και γέλασαν πολύ (ποτέ/ σπάνια): 2,2%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61277"/>
            <a:ext cx="424428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920875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7725"/>
            <a:ext cx="899592" cy="899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4783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Αυτοεκτίμηση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9559304"/>
              </p:ext>
            </p:extLst>
          </p:nvPr>
        </p:nvGraphicFramePr>
        <p:xfrm>
          <a:off x="251520" y="1700808"/>
          <a:ext cx="4195192" cy="438043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683024"/>
                <a:gridCol w="1512168"/>
              </a:tblGrid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Ποσοστά εφήβων που δήλωσαν πως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ΠΟΤΕ/ΣΠΑΝΙΑ είναι: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%</a:t>
                      </a:r>
                    </a:p>
                  </a:txBody>
                  <a:tcPr anchor="ctr"/>
                </a:tc>
              </a:tr>
              <a:tr h="817390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Περήφανα για</a:t>
                      </a:r>
                      <a:r>
                        <a:rPr lang="el-GR" baseline="0" dirty="0" smtClean="0"/>
                        <a:t> τον εαυτό τους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15,4</a:t>
                      </a:r>
                      <a:endParaRPr lang="en-US" dirty="0"/>
                    </a:p>
                  </a:txBody>
                  <a:tcPr anchor="ctr"/>
                </a:tc>
              </a:tr>
              <a:tr h="778466">
                <a:tc>
                  <a:txBody>
                    <a:bodyPr/>
                    <a:lstStyle/>
                    <a:p>
                      <a:r>
                        <a:rPr lang="el-GR" dirty="0" smtClean="0"/>
                        <a:t>Αισθάνονται χαρούμενα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20,1</a:t>
                      </a:r>
                      <a:endParaRPr lang="en-US" dirty="0"/>
                    </a:p>
                  </a:txBody>
                  <a:tcPr anchor="ctr"/>
                </a:tc>
              </a:tr>
              <a:tr h="817390">
                <a:tc>
                  <a:txBody>
                    <a:bodyPr/>
                    <a:lstStyle/>
                    <a:p>
                      <a:r>
                        <a:rPr lang="el-GR" dirty="0" smtClean="0"/>
                        <a:t>Ικανοποιημένα</a:t>
                      </a:r>
                      <a:r>
                        <a:rPr lang="el-GR" baseline="0" dirty="0" smtClean="0"/>
                        <a:t> με τον εαυτό τους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11,0</a:t>
                      </a:r>
                    </a:p>
                  </a:txBody>
                  <a:tcPr anchor="ctr"/>
                </a:tc>
              </a:tr>
              <a:tr h="778466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Έχουν καλές ιδέες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15,6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19328"/>
            <a:ext cx="135413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920875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037" y="1628800"/>
            <a:ext cx="439248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5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Χρήση διαδικτύου και Ψυχοσωματική Υγεία 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080713"/>
              </p:ext>
            </p:extLst>
          </p:nvPr>
        </p:nvGraphicFramePr>
        <p:xfrm>
          <a:off x="457200" y="1066800"/>
          <a:ext cx="8229600" cy="44196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09800"/>
                <a:gridCol w="1752600"/>
                <a:gridCol w="1981200"/>
                <a:gridCol w="1219200"/>
                <a:gridCol w="1066800"/>
              </a:tblGrid>
              <a:tr h="759207">
                <a:tc>
                  <a:txBody>
                    <a:bodyPr/>
                    <a:lstStyle/>
                    <a:p>
                      <a:r>
                        <a:rPr lang="el-GR" dirty="0" smtClean="0"/>
                        <a:t>Παράμετρος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Λιγότερο</a:t>
                      </a:r>
                      <a:r>
                        <a:rPr lang="el-GR" baseline="0" dirty="0" smtClean="0"/>
                        <a:t> από </a:t>
                      </a:r>
                    </a:p>
                    <a:p>
                      <a:pPr algn="ctr"/>
                      <a:r>
                        <a:rPr lang="el-GR" baseline="0" dirty="0" smtClean="0"/>
                        <a:t>3 ώρες/ημέρα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Περισσότερο</a:t>
                      </a:r>
                      <a:r>
                        <a:rPr lang="el-GR" baseline="0" dirty="0" smtClean="0"/>
                        <a:t> από 3 ώρες/ημέρα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T-test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Sig. </a:t>
                      </a:r>
                      <a:endParaRPr lang="en-US" dirty="0"/>
                    </a:p>
                  </a:txBody>
                  <a:tcPr/>
                </a:tc>
              </a:tr>
              <a:tr h="759207"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Ψυχική ευημερία</a:t>
                      </a:r>
                      <a:r>
                        <a:rPr lang="el-GR" baseline="0" dirty="0" smtClean="0"/>
                        <a:t> (ολική βαθμολογία)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41.05</a:t>
                      </a:r>
                      <a:r>
                        <a:rPr lang="en-US" baseline="0" dirty="0" smtClean="0"/>
                        <a:t> (6.9)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39.79 (7.1)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4.853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</a:t>
                      </a:r>
                      <a:endParaRPr lang="en-US" dirty="0"/>
                    </a:p>
                  </a:txBody>
                  <a:tcPr anchor="ctr"/>
                </a:tc>
              </a:tr>
              <a:tr h="439859"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Συναισθηματική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12.52 (1.9)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12.06 (2.1)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6.067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</a:t>
                      </a:r>
                      <a:endParaRPr lang="en-US" dirty="0"/>
                    </a:p>
                  </a:txBody>
                  <a:tcPr anchor="ctr"/>
                </a:tc>
              </a:tr>
              <a:tr h="759207"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Οικογενειακές</a:t>
                      </a:r>
                      <a:r>
                        <a:rPr lang="el-GR" baseline="0" dirty="0" smtClean="0"/>
                        <a:t> Σχέσεις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12.76 (2.5)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12.32 (2.7)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</a:t>
                      </a:r>
                      <a:endParaRPr lang="en-US" dirty="0"/>
                    </a:p>
                  </a:txBody>
                  <a:tcPr anchor="ctr"/>
                </a:tc>
              </a:tr>
              <a:tr h="439859"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Αυτοεκτίμηση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9.90</a:t>
                      </a:r>
                      <a:r>
                        <a:rPr lang="en-US" baseline="0" dirty="0" smtClean="0"/>
                        <a:t> (2.8)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9.48 (2.93)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3.984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</a:t>
                      </a:r>
                      <a:endParaRPr lang="en-US" dirty="0"/>
                    </a:p>
                  </a:txBody>
                  <a:tcPr anchor="ctr"/>
                </a:tc>
              </a:tr>
              <a:tr h="439859"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Βάρος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54.46 (13.3)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57.59</a:t>
                      </a:r>
                      <a:r>
                        <a:rPr lang="en-US" baseline="0" dirty="0" smtClean="0"/>
                        <a:t> (13.6)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-6.451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</a:t>
                      </a:r>
                      <a:endParaRPr lang="en-US" dirty="0"/>
                    </a:p>
                  </a:txBody>
                  <a:tcPr anchor="ctr"/>
                </a:tc>
              </a:tr>
              <a:tr h="439859"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Περίμετρος</a:t>
                      </a:r>
                      <a:r>
                        <a:rPr lang="el-GR" baseline="0" dirty="0" smtClean="0"/>
                        <a:t> Μέσης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71.11 (10.5)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72.44  (10.5)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-3.450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.001</a:t>
                      </a:r>
                      <a:endParaRPr lang="en-US" dirty="0"/>
                    </a:p>
                  </a:txBody>
                  <a:tcPr anchor="ctr"/>
                </a:tc>
              </a:tr>
              <a:tr h="382545"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ΔΜΣ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20.86 (4.2)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21.46 (4.2)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-3.913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6355" y="5576100"/>
            <a:ext cx="4153253" cy="92333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dirty="0"/>
              <a:t>οι τιμές παρουσιάζονται ως </a:t>
            </a:r>
            <a:r>
              <a:rPr lang="el-GR" dirty="0" err="1"/>
              <a:t>mean</a:t>
            </a:r>
            <a:r>
              <a:rPr lang="el-GR" dirty="0"/>
              <a:t> (+/- SD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dirty="0" smtClean="0"/>
              <a:t>    Αύξηση</a:t>
            </a:r>
          </a:p>
          <a:p>
            <a:r>
              <a:rPr lang="el-GR" dirty="0" smtClean="0"/>
              <a:t>    Μείωση </a:t>
            </a:r>
            <a:endParaRPr lang="el-GR" dirty="0"/>
          </a:p>
        </p:txBody>
      </p:sp>
      <p:sp>
        <p:nvSpPr>
          <p:cNvPr id="5" name="Down Arrow 4"/>
          <p:cNvSpPr/>
          <p:nvPr/>
        </p:nvSpPr>
        <p:spPr>
          <a:xfrm>
            <a:off x="533400" y="2000250"/>
            <a:ext cx="121158" cy="3429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72" y="2596536"/>
            <a:ext cx="17621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78" y="3239528"/>
            <a:ext cx="17621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72" y="3888242"/>
            <a:ext cx="17621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Up Arrow 5"/>
          <p:cNvSpPr/>
          <p:nvPr/>
        </p:nvSpPr>
        <p:spPr>
          <a:xfrm flipH="1">
            <a:off x="838200" y="4267200"/>
            <a:ext cx="156910" cy="378958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46" y="4718302"/>
            <a:ext cx="219075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126289"/>
            <a:ext cx="219075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700"/>
            <a:ext cx="19208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69418"/>
            <a:ext cx="899592" cy="899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687" y="5869418"/>
            <a:ext cx="151604" cy="282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32" y="6171580"/>
            <a:ext cx="147891" cy="311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070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l-GR" dirty="0" smtClean="0"/>
              <a:t>Χρήση Διαδικτύου και Ευημερία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40768"/>
            <a:ext cx="6948264" cy="5422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19208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geiaPaidiou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YgeiaPaidiou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YgeiaPaidiou 1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99CC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CAE2AA"/>
        </a:accent5>
        <a:accent6>
          <a:srgbClr val="730000"/>
        </a:accent6>
        <a:hlink>
          <a:srgbClr val="CC66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geiaPaidiou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FFFCC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B92D00"/>
        </a:accent6>
        <a:hlink>
          <a:srgbClr val="CC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geiaPaidiou 3">
        <a:dk1>
          <a:srgbClr val="000000"/>
        </a:dk1>
        <a:lt1>
          <a:srgbClr val="FFFFFF"/>
        </a:lt1>
        <a:dk2>
          <a:srgbClr val="000000"/>
        </a:dk2>
        <a:lt2>
          <a:srgbClr val="69696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geiaPaidiou 4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geiaPaidiou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geiaPaidiou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geiaPaidiou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688</Words>
  <Application>Microsoft Office PowerPoint</Application>
  <PresentationFormat>On-screen Show (4:3)</PresentationFormat>
  <Paragraphs>165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YgeiaPaidiou</vt:lpstr>
      <vt:lpstr>Office Theme</vt:lpstr>
      <vt:lpstr>1_Office Theme</vt:lpstr>
      <vt:lpstr>ΕΠΙΔΡΑΣΕΙΣ ΔΙΑΔΙΚΤΥΟΥ ΚΑΙ ΠΟΛΥΜΕΣΩΝ ΣΥΣΚΕΥΩΝ ΣΤΟΝ ΕΦΗΒΙΚΟ ΠΛΗΘΥΣΜΟ ΤΗΣ ΕΥΡΩΠΗΣ.  ΜΕΛΕΤΗ I. FAMILY</vt:lpstr>
      <vt:lpstr>PowerPoint Presentation</vt:lpstr>
      <vt:lpstr>Πολυμέσες συσκευές που βρίσκονται στα υπνοδωμάτια των εφήβων </vt:lpstr>
      <vt:lpstr>Χρήση διαδικτύου των εφήβων τις καθημερινές και τα Σαββατοκύριακα (περισσότερο από 3 ώρες την ημέρα)</vt:lpstr>
      <vt:lpstr>Επίπεδα Ψυχικής Υγείας</vt:lpstr>
      <vt:lpstr>ΣΥΝΑΙΣΘΗΜΑΤΙΚΗ ΕΥΗΜΕΡΙΑ</vt:lpstr>
      <vt:lpstr>Αυτοεκτίμηση</vt:lpstr>
      <vt:lpstr>Χρήση διαδικτύου και Ψυχοσωματική Υγεία </vt:lpstr>
      <vt:lpstr>Χρήση Διαδικτύου και Ευημερία </vt:lpstr>
      <vt:lpstr>Ανάλυση πολλαπλής γραμμικής παλινδρόμησης</vt:lpstr>
      <vt:lpstr>ΣΥΜΠΕΡΑΣΜΑΤΑ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26</cp:revision>
  <dcterms:created xsi:type="dcterms:W3CDTF">2015-03-04T09:07:09Z</dcterms:created>
  <dcterms:modified xsi:type="dcterms:W3CDTF">2015-10-02T07:43:17Z</dcterms:modified>
</cp:coreProperties>
</file>