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4500"/>
  <p:notesSz cx="7099300" cy="10234613"/>
  <p:custDataLst>
    <p:tags r:id="rId3"/>
  </p:custDataLst>
  <p:defaultTextStyle>
    <a:defPPr>
      <a:defRPr lang="it-IT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10D"/>
    <a:srgbClr val="F8981D"/>
    <a:srgbClr val="60C2EF"/>
    <a:srgbClr val="808285"/>
    <a:srgbClr val="A8C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925" autoAdjust="0"/>
    <p:restoredTop sz="94660"/>
  </p:normalViewPr>
  <p:slideViewPr>
    <p:cSldViewPr>
      <p:cViewPr>
        <p:scale>
          <a:sx n="40" d="100"/>
          <a:sy n="40" d="100"/>
        </p:scale>
        <p:origin x="-2352" y="4080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6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0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4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3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2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0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6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0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7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092FF-F605-4639-B850-981257AB9253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FAE95-8C0D-4CC0-914A-C20A5FFA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3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798" y="0"/>
            <a:ext cx="12446281" cy="4320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6922055" y="2808562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808285"/>
                </a:solidFill>
                <a:latin typeface="Gill Sans MT" pitchFamily="34" charset="0"/>
                <a:cs typeface="Arial" pitchFamily="34" charset="0"/>
              </a:rPr>
              <a:t>www.ifamilystudy.eu</a:t>
            </a:r>
            <a:endParaRPr lang="en-US" sz="6000" dirty="0">
              <a:solidFill>
                <a:srgbClr val="808285"/>
              </a:solidFill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" y="4536754"/>
            <a:ext cx="25203148" cy="28249378"/>
          </a:xfrm>
          <a:prstGeom prst="rect">
            <a:avLst/>
          </a:prstGeom>
          <a:solidFill>
            <a:srgbClr val="A8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ttangolo 1"/>
          <p:cNvSpPr/>
          <p:nvPr/>
        </p:nvSpPr>
        <p:spPr>
          <a:xfrm>
            <a:off x="11665471" y="4464746"/>
            <a:ext cx="13537678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CIBO: SCEGLI BENE E MANCVIVI SANO</a:t>
            </a:r>
            <a:endParaRPr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15471" y="3960691"/>
            <a:ext cx="5112000" cy="15913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uppo 9"/>
          <p:cNvGrpSpPr/>
          <p:nvPr/>
        </p:nvGrpSpPr>
        <p:grpSpPr>
          <a:xfrm>
            <a:off x="2232423" y="1728442"/>
            <a:ext cx="2160240" cy="3240359"/>
            <a:chOff x="648247" y="1584426"/>
            <a:chExt cx="2160240" cy="3240359"/>
          </a:xfrm>
        </p:grpSpPr>
        <p:sp>
          <p:nvSpPr>
            <p:cNvPr id="6" name="Freccia curva 5"/>
            <p:cNvSpPr/>
            <p:nvPr/>
          </p:nvSpPr>
          <p:spPr>
            <a:xfrm>
              <a:off x="648247" y="1584426"/>
              <a:ext cx="2160240" cy="3240359"/>
            </a:xfrm>
            <a:prstGeom prst="bentArrow">
              <a:avLst/>
            </a:prstGeom>
            <a:noFill/>
            <a:ln w="38100">
              <a:solidFill>
                <a:srgbClr val="F898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166" t="21041" b="23178"/>
            <a:stretch/>
          </p:blipFill>
          <p:spPr bwMode="auto">
            <a:xfrm rot="16200000">
              <a:off x="-81473" y="3490337"/>
              <a:ext cx="1980221" cy="328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794" t="21041" r="11322" b="23177"/>
            <a:stretch/>
          </p:blipFill>
          <p:spPr bwMode="auto">
            <a:xfrm>
              <a:off x="1440335" y="1962585"/>
              <a:ext cx="787224" cy="3286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698" t="23065" r="21072" b="22100"/>
            <a:stretch/>
          </p:blipFill>
          <p:spPr bwMode="auto">
            <a:xfrm rot="13572180">
              <a:off x="909767" y="2220885"/>
              <a:ext cx="322646" cy="323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4372" y="288282"/>
            <a:ext cx="1735742" cy="1418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9096" y="34549382"/>
            <a:ext cx="3868903" cy="123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Connettore 1 20"/>
          <p:cNvCxnSpPr/>
          <p:nvPr/>
        </p:nvCxnSpPr>
        <p:spPr>
          <a:xfrm>
            <a:off x="16634023" y="32763890"/>
            <a:ext cx="0" cy="3240610"/>
          </a:xfrm>
          <a:prstGeom prst="line">
            <a:avLst/>
          </a:prstGeom>
          <a:ln w="76200">
            <a:solidFill>
              <a:srgbClr val="A8CF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12241535" y="5048355"/>
            <a:ext cx="12385376" cy="2800767"/>
          </a:xfrm>
          <a:prstGeom prst="rect">
            <a:avLst/>
          </a:prstGeom>
          <a:ln w="76200" cmpd="sng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60C2EF"/>
                </a:solidFill>
                <a:latin typeface="Gill Sans MT" pitchFamily="34" charset="0"/>
                <a:cs typeface="Arial" pitchFamily="34" charset="0"/>
              </a:rPr>
              <a:t>CIBO: SCEGLI BENE </a:t>
            </a:r>
          </a:p>
          <a:p>
            <a:pPr algn="ctr"/>
            <a:r>
              <a:rPr lang="en-US" sz="8800" b="1" dirty="0" smtClean="0">
                <a:solidFill>
                  <a:srgbClr val="60C2EF"/>
                </a:solidFill>
                <a:latin typeface="Gill Sans MT" pitchFamily="34" charset="0"/>
                <a:cs typeface="Arial" pitchFamily="34" charset="0"/>
              </a:rPr>
              <a:t>E VIVI SANO</a:t>
            </a:r>
            <a:endParaRPr lang="en-US" sz="8800" b="1" dirty="0">
              <a:solidFill>
                <a:srgbClr val="60C2EF"/>
              </a:solidFill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832823" y="5438449"/>
            <a:ext cx="5082964" cy="14400000"/>
          </a:xfrm>
          <a:prstGeom prst="rect">
            <a:avLst/>
          </a:prstGeom>
          <a:solidFill>
            <a:srgbClr val="F8981D"/>
          </a:solidFill>
          <a:ln w="762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3100" b="1" dirty="0" smtClean="0">
                <a:latin typeface="Gill Sans MT" pitchFamily="34" charset="0"/>
                <a:cs typeface="Arial" pitchFamily="34" charset="0"/>
              </a:rPr>
              <a:t>UN QUADRO COMPLETO DEI FATTORI CHE INFLUENZANO LA SALUTE</a:t>
            </a:r>
          </a:p>
          <a:p>
            <a:pPr algn="just"/>
            <a:r>
              <a:rPr lang="it-IT" sz="3100" dirty="0" err="1" smtClean="0">
                <a:latin typeface="Gill Sans MT" pitchFamily="34" charset="0"/>
                <a:cs typeface="Arial" pitchFamily="34" charset="0"/>
              </a:rPr>
              <a:t>I.Family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studierà le interazioni tra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le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abitudini alimentari, gli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stili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di vita (come ad esempio l’attività fisica) e gli altri fattori che influiscono sullo stato di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salute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(come ad esempio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a-spetti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psicologici, scelte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ali- </a:t>
            </a:r>
            <a:r>
              <a:rPr lang="it-IT" sz="3100" dirty="0" err="1" smtClean="0">
                <a:latin typeface="Gill Sans MT" pitchFamily="34" charset="0"/>
                <a:cs typeface="Arial" pitchFamily="34" charset="0"/>
              </a:rPr>
              <a:t>mentari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, fattori genetici, </a:t>
            </a:r>
            <a:r>
              <a:rPr lang="it-IT" sz="3100" dirty="0" err="1" smtClean="0">
                <a:latin typeface="Gill Sans MT" pitchFamily="34" charset="0"/>
                <a:cs typeface="Arial" pitchFamily="34" charset="0"/>
              </a:rPr>
              <a:t>influ-enza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della scuola, della famiglia e del territorio).</a:t>
            </a:r>
          </a:p>
          <a:p>
            <a:pPr algn="just"/>
            <a:r>
              <a:rPr lang="it-IT" sz="3100" dirty="0">
                <a:latin typeface="Gill Sans MT" pitchFamily="34" charset="0"/>
                <a:cs typeface="Arial" pitchFamily="34" charset="0"/>
              </a:rPr>
              <a:t>Con la raccolta di dettagliate informazioni sull’attuale stato di salute dei bambini, </a:t>
            </a:r>
            <a:r>
              <a:rPr lang="it-IT" sz="3100" dirty="0" err="1" smtClean="0">
                <a:latin typeface="Gill Sans MT" pitchFamily="34" charset="0"/>
                <a:cs typeface="Arial" pitchFamily="34" charset="0"/>
              </a:rPr>
              <a:t>com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-binate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con quelle raccolte negli anni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precedenti con lo studio IDEFICS,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sarà possibile studiare i meccanismi alla base di diverse condizioni (ad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e-</a:t>
            </a:r>
            <a:r>
              <a:rPr lang="it-IT" sz="3100" dirty="0" err="1" smtClean="0">
                <a:latin typeface="Gill Sans MT" pitchFamily="34" charset="0"/>
                <a:cs typeface="Arial" pitchFamily="34" charset="0"/>
              </a:rPr>
              <a:t>sempio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obesità e disordini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metabolici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) e identificarne i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precursori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durante la crescita. </a:t>
            </a:r>
          </a:p>
          <a:p>
            <a:pPr algn="just"/>
            <a:r>
              <a:rPr lang="it-IT" sz="3100" dirty="0">
                <a:latin typeface="Gill Sans MT" pitchFamily="34" charset="0"/>
                <a:cs typeface="Arial" pitchFamily="34" charset="0"/>
              </a:rPr>
              <a:t>L’identificazione precoce dei fattori legati a patologie future aiuterà a 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sviluppare </a:t>
            </a:r>
            <a:r>
              <a:rPr lang="it-IT" sz="3100" dirty="0">
                <a:latin typeface="Gill Sans MT" pitchFamily="34" charset="0"/>
                <a:cs typeface="Arial" pitchFamily="34" charset="0"/>
              </a:rPr>
              <a:t>nuove strategie di prevenzione</a:t>
            </a:r>
            <a:r>
              <a:rPr lang="it-IT" sz="3100" dirty="0" smtClean="0">
                <a:latin typeface="Gill Sans MT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8" name="Gruppo 17"/>
          <p:cNvGrpSpPr/>
          <p:nvPr/>
        </p:nvGrpSpPr>
        <p:grpSpPr>
          <a:xfrm>
            <a:off x="790413" y="5040810"/>
            <a:ext cx="2882170" cy="9649072"/>
            <a:chOff x="358364" y="4896794"/>
            <a:chExt cx="2882170" cy="964907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01051" y="8244241"/>
              <a:ext cx="9001000" cy="2882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9" name="Connettore 1 28"/>
            <p:cNvCxnSpPr/>
            <p:nvPr/>
          </p:nvCxnSpPr>
          <p:spPr>
            <a:xfrm flipV="1">
              <a:off x="391182" y="4896794"/>
              <a:ext cx="0" cy="9649072"/>
            </a:xfrm>
            <a:prstGeom prst="line">
              <a:avLst/>
            </a:prstGeom>
            <a:ln w="762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sellaDiTesto 8"/>
          <p:cNvSpPr txBox="1"/>
          <p:nvPr/>
        </p:nvSpPr>
        <p:spPr>
          <a:xfrm>
            <a:off x="413701" y="20511492"/>
            <a:ext cx="24381108" cy="39703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sz="9600" b="1" dirty="0" smtClean="0">
                <a:latin typeface="Gill Sans MT" pitchFamily="34" charset="0"/>
              </a:rPr>
              <a:t>LA TUA SCUOLA PARTECIPA A QUESTA INIZIATIVA…</a:t>
            </a:r>
          </a:p>
          <a:p>
            <a:pPr algn="ctr">
              <a:spcBef>
                <a:spcPts val="2400"/>
              </a:spcBef>
            </a:pPr>
            <a:r>
              <a:rPr lang="en-US" sz="3200" dirty="0" smtClean="0">
                <a:latin typeface="Gill Sans MT" pitchFamily="34" charset="0"/>
              </a:rPr>
              <a:t>I BAMBINI CHE HANNO PARTECIPATO AL PROGETTO </a:t>
            </a:r>
            <a:r>
              <a:rPr lang="en-US" sz="4000" b="1" dirty="0" smtClean="0">
                <a:latin typeface="Gill Sans MT" pitchFamily="34" charset="0"/>
              </a:rPr>
              <a:t>IDEFICS</a:t>
            </a:r>
            <a:r>
              <a:rPr lang="en-US" sz="4000" dirty="0" smtClean="0">
                <a:latin typeface="Gill Sans MT" pitchFamily="34" charset="0"/>
              </a:rPr>
              <a:t> </a:t>
            </a:r>
            <a:r>
              <a:rPr lang="en-US" sz="3200" dirty="0" smtClean="0">
                <a:latin typeface="Gill Sans MT" pitchFamily="34" charset="0"/>
              </a:rPr>
              <a:t>E LE LORO FAMIGLIE SARANNO CONTATTATI NEI PROSSIMI MESI</a:t>
            </a:r>
            <a:endParaRPr lang="en-US" sz="2800" dirty="0">
              <a:latin typeface="Gill Sans MT" pitchFamily="34" charset="0"/>
            </a:endParaRPr>
          </a:p>
        </p:txBody>
      </p:sp>
      <p:grpSp>
        <p:nvGrpSpPr>
          <p:cNvPr id="27" name="Gruppo 26"/>
          <p:cNvGrpSpPr/>
          <p:nvPr/>
        </p:nvGrpSpPr>
        <p:grpSpPr>
          <a:xfrm>
            <a:off x="951326" y="25419075"/>
            <a:ext cx="5712816" cy="7402510"/>
            <a:chOff x="951326" y="25419075"/>
            <a:chExt cx="5712816" cy="7402510"/>
          </a:xfrm>
        </p:grpSpPr>
        <p:grpSp>
          <p:nvGrpSpPr>
            <p:cNvPr id="36" name="Gruppo 35"/>
            <p:cNvGrpSpPr/>
            <p:nvPr/>
          </p:nvGrpSpPr>
          <p:grpSpPr>
            <a:xfrm>
              <a:off x="951326" y="25851124"/>
              <a:ext cx="338368" cy="1512168"/>
              <a:chOff x="10945391" y="19852507"/>
              <a:chExt cx="792088" cy="3166911"/>
            </a:xfrm>
            <a:solidFill>
              <a:schemeClr val="bg1"/>
            </a:solidFill>
          </p:grpSpPr>
          <p:sp>
            <p:nvSpPr>
              <p:cNvPr id="71" name="Rettangolo 70"/>
              <p:cNvSpPr/>
              <p:nvPr/>
            </p:nvSpPr>
            <p:spPr>
              <a:xfrm>
                <a:off x="10945391" y="20841845"/>
                <a:ext cx="792088" cy="21775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e 71"/>
              <p:cNvSpPr/>
              <p:nvPr/>
            </p:nvSpPr>
            <p:spPr>
              <a:xfrm>
                <a:off x="10945391" y="19852507"/>
                <a:ext cx="792088" cy="67002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uppo 36"/>
            <p:cNvGrpSpPr/>
            <p:nvPr/>
          </p:nvGrpSpPr>
          <p:grpSpPr>
            <a:xfrm>
              <a:off x="1973550" y="25851122"/>
              <a:ext cx="384094" cy="2238558"/>
              <a:chOff x="10945391" y="19776583"/>
              <a:chExt cx="792088" cy="3986307"/>
            </a:xfrm>
            <a:solidFill>
              <a:srgbClr val="F8981D"/>
            </a:solidFill>
          </p:grpSpPr>
          <p:sp>
            <p:nvSpPr>
              <p:cNvPr id="69" name="Rettangolo 68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e 69"/>
              <p:cNvSpPr/>
              <p:nvPr/>
            </p:nvSpPr>
            <p:spPr>
              <a:xfrm>
                <a:off x="10945391" y="19776583"/>
                <a:ext cx="792088" cy="74594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uppo 37"/>
            <p:cNvGrpSpPr/>
            <p:nvPr/>
          </p:nvGrpSpPr>
          <p:grpSpPr>
            <a:xfrm>
              <a:off x="1465998" y="25419075"/>
              <a:ext cx="381975" cy="1882085"/>
              <a:chOff x="10945391" y="19809683"/>
              <a:chExt cx="792088" cy="3953207"/>
            </a:xfrm>
            <a:solidFill>
              <a:srgbClr val="808285"/>
            </a:solidFill>
          </p:grpSpPr>
          <p:sp>
            <p:nvSpPr>
              <p:cNvPr id="67" name="Rettangolo 66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e 67"/>
              <p:cNvSpPr/>
              <p:nvPr/>
            </p:nvSpPr>
            <p:spPr>
              <a:xfrm>
                <a:off x="10945391" y="19809683"/>
                <a:ext cx="792088" cy="7128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uppo 38"/>
            <p:cNvGrpSpPr/>
            <p:nvPr/>
          </p:nvGrpSpPr>
          <p:grpSpPr>
            <a:xfrm>
              <a:off x="1635181" y="26785480"/>
              <a:ext cx="425585" cy="2008229"/>
              <a:chOff x="10945391" y="19658434"/>
              <a:chExt cx="792088" cy="4104456"/>
            </a:xfrm>
          </p:grpSpPr>
          <p:sp>
            <p:nvSpPr>
              <p:cNvPr id="65" name="Rettangolo 64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solidFill>
                <a:srgbClr val="60C2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e 65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solidFill>
                <a:srgbClr val="60C2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uppo 39"/>
            <p:cNvGrpSpPr/>
            <p:nvPr/>
          </p:nvGrpSpPr>
          <p:grpSpPr>
            <a:xfrm>
              <a:off x="2357644" y="25931916"/>
              <a:ext cx="620852" cy="2618862"/>
              <a:chOff x="10945391" y="19658434"/>
              <a:chExt cx="792088" cy="4104456"/>
            </a:xfrm>
            <a:solidFill>
              <a:schemeClr val="bg1"/>
            </a:solidFill>
          </p:grpSpPr>
          <p:sp>
            <p:nvSpPr>
              <p:cNvPr id="63" name="Rettangolo 62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e 63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uppo 40"/>
            <p:cNvGrpSpPr/>
            <p:nvPr/>
          </p:nvGrpSpPr>
          <p:grpSpPr>
            <a:xfrm>
              <a:off x="2640126" y="26742951"/>
              <a:ext cx="600406" cy="3154564"/>
              <a:chOff x="10945391" y="19658433"/>
              <a:chExt cx="787628" cy="3989618"/>
            </a:xfrm>
            <a:solidFill>
              <a:srgbClr val="F5D10D"/>
            </a:solidFill>
          </p:grpSpPr>
          <p:sp>
            <p:nvSpPr>
              <p:cNvPr id="61" name="Rettangolo 60"/>
              <p:cNvSpPr/>
              <p:nvPr/>
            </p:nvSpPr>
            <p:spPr>
              <a:xfrm>
                <a:off x="10945391" y="20954579"/>
                <a:ext cx="787628" cy="269347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e 61"/>
              <p:cNvSpPr/>
              <p:nvPr/>
            </p:nvSpPr>
            <p:spPr>
              <a:xfrm>
                <a:off x="10945391" y="19658433"/>
                <a:ext cx="787628" cy="82876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uppo 41"/>
            <p:cNvGrpSpPr/>
            <p:nvPr/>
          </p:nvGrpSpPr>
          <p:grpSpPr>
            <a:xfrm>
              <a:off x="3243933" y="26278024"/>
              <a:ext cx="563374" cy="2880080"/>
              <a:chOff x="10945391" y="19658434"/>
              <a:chExt cx="792088" cy="4104456"/>
            </a:xfrm>
            <a:solidFill>
              <a:srgbClr val="60C2EF"/>
            </a:solidFill>
          </p:grpSpPr>
          <p:sp>
            <p:nvSpPr>
              <p:cNvPr id="59" name="Rettangolo 58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e 59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" name="Gruppo 42"/>
            <p:cNvGrpSpPr/>
            <p:nvPr/>
          </p:nvGrpSpPr>
          <p:grpSpPr>
            <a:xfrm>
              <a:off x="4597404" y="27745332"/>
              <a:ext cx="676735" cy="3271312"/>
              <a:chOff x="10945391" y="19658434"/>
              <a:chExt cx="792088" cy="4104456"/>
            </a:xfrm>
            <a:solidFill>
              <a:srgbClr val="F5D10D"/>
            </a:solidFill>
          </p:grpSpPr>
          <p:sp>
            <p:nvSpPr>
              <p:cNvPr id="57" name="Rettangolo 56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e 57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uppo 43"/>
            <p:cNvGrpSpPr/>
            <p:nvPr/>
          </p:nvGrpSpPr>
          <p:grpSpPr>
            <a:xfrm>
              <a:off x="3582301" y="27913680"/>
              <a:ext cx="676735" cy="3271312"/>
              <a:chOff x="10945391" y="19658434"/>
              <a:chExt cx="792088" cy="4104456"/>
            </a:xfrm>
            <a:solidFill>
              <a:srgbClr val="808285"/>
            </a:solidFill>
          </p:grpSpPr>
          <p:sp>
            <p:nvSpPr>
              <p:cNvPr id="55" name="Rettangolo 54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e 55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uppo 44"/>
            <p:cNvGrpSpPr/>
            <p:nvPr/>
          </p:nvGrpSpPr>
          <p:grpSpPr>
            <a:xfrm>
              <a:off x="4259037" y="28621535"/>
              <a:ext cx="676735" cy="3271312"/>
              <a:chOff x="10945391" y="19658434"/>
              <a:chExt cx="792088" cy="4104456"/>
            </a:xfrm>
            <a:solidFill>
              <a:srgbClr val="F8981D"/>
            </a:solidFill>
          </p:grpSpPr>
          <p:sp>
            <p:nvSpPr>
              <p:cNvPr id="53" name="Rettangolo 52"/>
              <p:cNvSpPr/>
              <p:nvPr/>
            </p:nvSpPr>
            <p:spPr>
              <a:xfrm>
                <a:off x="10945391" y="20954578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e 53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uppo 45"/>
            <p:cNvGrpSpPr/>
            <p:nvPr/>
          </p:nvGrpSpPr>
          <p:grpSpPr>
            <a:xfrm>
              <a:off x="5733848" y="28666360"/>
              <a:ext cx="930294" cy="4155225"/>
              <a:chOff x="10945391" y="19658434"/>
              <a:chExt cx="792088" cy="4071579"/>
            </a:xfrm>
            <a:solidFill>
              <a:srgbClr val="F8981D"/>
            </a:solidFill>
          </p:grpSpPr>
          <p:sp>
            <p:nvSpPr>
              <p:cNvPr id="51" name="Rettangolo 50"/>
              <p:cNvSpPr/>
              <p:nvPr/>
            </p:nvSpPr>
            <p:spPr>
              <a:xfrm>
                <a:off x="10945391" y="20921701"/>
                <a:ext cx="792088" cy="280831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e 51"/>
              <p:cNvSpPr/>
              <p:nvPr/>
            </p:nvSpPr>
            <p:spPr>
              <a:xfrm>
                <a:off x="10945391" y="19658434"/>
                <a:ext cx="792088" cy="86409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uppo 46"/>
            <p:cNvGrpSpPr/>
            <p:nvPr/>
          </p:nvGrpSpPr>
          <p:grpSpPr>
            <a:xfrm>
              <a:off x="5143910" y="29091482"/>
              <a:ext cx="843496" cy="3271312"/>
              <a:chOff x="10945391" y="19466657"/>
              <a:chExt cx="792088" cy="4104457"/>
            </a:xfrm>
          </p:grpSpPr>
          <p:sp>
            <p:nvSpPr>
              <p:cNvPr id="49" name="Rettangolo 48"/>
              <p:cNvSpPr/>
              <p:nvPr/>
            </p:nvSpPr>
            <p:spPr>
              <a:xfrm>
                <a:off x="10945391" y="20762801"/>
                <a:ext cx="792088" cy="2808313"/>
              </a:xfrm>
              <a:prstGeom prst="rect">
                <a:avLst/>
              </a:prstGeom>
              <a:solidFill>
                <a:srgbClr val="60C2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e 49"/>
              <p:cNvSpPr/>
              <p:nvPr/>
            </p:nvSpPr>
            <p:spPr>
              <a:xfrm>
                <a:off x="10945391" y="19466657"/>
                <a:ext cx="792088" cy="864096"/>
              </a:xfrm>
              <a:prstGeom prst="ellipse">
                <a:avLst/>
              </a:prstGeom>
              <a:solidFill>
                <a:srgbClr val="60C2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8" name="Rettangolo 27"/>
          <p:cNvSpPr/>
          <p:nvPr/>
        </p:nvSpPr>
        <p:spPr>
          <a:xfrm>
            <a:off x="0" y="34798375"/>
            <a:ext cx="358363" cy="19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1885" y="32547867"/>
            <a:ext cx="5759856" cy="3456384"/>
          </a:xfrm>
          <a:prstGeom prst="rect">
            <a:avLst/>
          </a:prstGeom>
          <a:solidFill>
            <a:srgbClr val="A8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e 2"/>
          <p:cNvSpPr/>
          <p:nvPr/>
        </p:nvSpPr>
        <p:spPr>
          <a:xfrm>
            <a:off x="175" y="32547866"/>
            <a:ext cx="10947069" cy="6408712"/>
          </a:xfrm>
          <a:prstGeom prst="ellipse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e 77"/>
          <p:cNvSpPr/>
          <p:nvPr/>
        </p:nvSpPr>
        <p:spPr>
          <a:xfrm>
            <a:off x="326831" y="32835898"/>
            <a:ext cx="10947069" cy="5832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ttangolo 33"/>
          <p:cNvSpPr/>
          <p:nvPr/>
        </p:nvSpPr>
        <p:spPr>
          <a:xfrm>
            <a:off x="5987406" y="32835898"/>
            <a:ext cx="4301228" cy="1951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sellaDiTesto 18"/>
          <p:cNvSpPr txBox="1"/>
          <p:nvPr/>
        </p:nvSpPr>
        <p:spPr>
          <a:xfrm>
            <a:off x="646797" y="34996138"/>
            <a:ext cx="11887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>
                <a:solidFill>
                  <a:srgbClr val="808285"/>
                </a:solidFill>
                <a:latin typeface="Gill Sans MT" pitchFamily="34" charset="0"/>
                <a:cs typeface="Arial" pitchFamily="34" charset="0"/>
              </a:rPr>
              <a:t>I.Family</a:t>
            </a:r>
            <a:r>
              <a:rPr lang="it-IT" sz="3600" dirty="0">
                <a:solidFill>
                  <a:srgbClr val="808285"/>
                </a:solidFill>
                <a:latin typeface="Gill Sans MT" pitchFamily="34" charset="0"/>
                <a:cs typeface="Arial" pitchFamily="34" charset="0"/>
              </a:rPr>
              <a:t> è il progetto finanziato dalla CE N. 266044 basato </a:t>
            </a:r>
            <a:r>
              <a:rPr lang="it-IT" sz="3600" dirty="0" smtClean="0">
                <a:solidFill>
                  <a:srgbClr val="808285"/>
                </a:solidFill>
                <a:latin typeface="Gill Sans MT" pitchFamily="34" charset="0"/>
                <a:cs typeface="Arial" pitchFamily="34" charset="0"/>
              </a:rPr>
              <a:t>sullo</a:t>
            </a:r>
            <a:endParaRPr lang="en-US" sz="3600" dirty="0">
              <a:solidFill>
                <a:srgbClr val="808285"/>
              </a:solidFill>
              <a:latin typeface="Gill Sans MT" pitchFamily="34" charset="0"/>
              <a:cs typeface="Arial" pitchFamily="34" charset="0"/>
            </a:endParaRPr>
          </a:p>
        </p:txBody>
      </p:sp>
      <p:pic>
        <p:nvPicPr>
          <p:cNvPr id="30" name="Picture 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391" y="33699994"/>
            <a:ext cx="158417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7480820" y="24843010"/>
            <a:ext cx="16858059" cy="6808563"/>
          </a:xfrm>
          <a:prstGeom prst="rect">
            <a:avLst/>
          </a:prstGeom>
          <a:ln w="57150"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130"/>
          <p:cNvSpPr>
            <a:spLocks noChangeArrowheads="1"/>
          </p:cNvSpPr>
          <p:nvPr/>
        </p:nvSpPr>
        <p:spPr bwMode="auto">
          <a:xfrm>
            <a:off x="7633023" y="24843010"/>
            <a:ext cx="8568952" cy="520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52352" bIns="38088" anchor="ctr">
            <a:spAutoFit/>
          </a:bodyPr>
          <a:lstStyle/>
          <a:p>
            <a:r>
              <a:rPr lang="it-IT" sz="2800" b="1" i="1" dirty="0">
                <a:latin typeface="Gill Sans MT" pitchFamily="34" charset="0"/>
              </a:rPr>
              <a:t>Data di inizio dello Studio </a:t>
            </a:r>
            <a:r>
              <a:rPr lang="it-IT" sz="2800" b="1" i="1" dirty="0" err="1" smtClean="0">
                <a:latin typeface="Gill Sans MT" pitchFamily="34" charset="0"/>
              </a:rPr>
              <a:t>I.Family</a:t>
            </a:r>
            <a:r>
              <a:rPr lang="it-IT" sz="2800" b="1" i="1" dirty="0" smtClean="0">
                <a:latin typeface="Gill Sans MT" pitchFamily="34" charset="0"/>
              </a:rPr>
              <a:t>:</a:t>
            </a:r>
            <a:endParaRPr lang="it-IT" sz="2800" b="1" i="1" dirty="0">
              <a:latin typeface="Gill Sans MT" pitchFamily="34" charset="0"/>
            </a:endParaRPr>
          </a:p>
          <a:p>
            <a:r>
              <a:rPr lang="it-IT" sz="2800" dirty="0" smtClean="0">
                <a:latin typeface="Gill Sans MT" pitchFamily="34" charset="0"/>
              </a:rPr>
              <a:t>Marzo 2012 </a:t>
            </a:r>
            <a:endParaRPr lang="it-IT" sz="2800" dirty="0">
              <a:latin typeface="Gill Sans MT" pitchFamily="34" charset="0"/>
            </a:endParaRPr>
          </a:p>
          <a:p>
            <a:endParaRPr lang="it-IT" sz="2800" dirty="0">
              <a:latin typeface="Gill Sans MT" pitchFamily="34" charset="0"/>
            </a:endParaRPr>
          </a:p>
          <a:p>
            <a:r>
              <a:rPr lang="it-IT" sz="2800" b="1" i="1" dirty="0">
                <a:latin typeface="Gill Sans MT" pitchFamily="34" charset="0"/>
              </a:rPr>
              <a:t>Durata dello studio:</a:t>
            </a:r>
            <a:endParaRPr lang="it-IT" sz="2800" dirty="0">
              <a:latin typeface="Gill Sans MT" pitchFamily="34" charset="0"/>
            </a:endParaRPr>
          </a:p>
          <a:p>
            <a:r>
              <a:rPr lang="it-IT" sz="2800" dirty="0">
                <a:latin typeface="Gill Sans MT" pitchFamily="34" charset="0"/>
              </a:rPr>
              <a:t>5 anni </a:t>
            </a:r>
          </a:p>
          <a:p>
            <a:endParaRPr lang="it-IT" sz="2800" dirty="0">
              <a:latin typeface="Gill Sans MT" pitchFamily="34" charset="0"/>
            </a:endParaRPr>
          </a:p>
          <a:p>
            <a:r>
              <a:rPr lang="it-IT" sz="2800" b="1" i="1" dirty="0">
                <a:latin typeface="Gill Sans MT" pitchFamily="34" charset="0"/>
              </a:rPr>
              <a:t>Centri  coinvolti:</a:t>
            </a:r>
            <a:endParaRPr lang="it-IT" sz="2800" dirty="0">
              <a:latin typeface="Gill Sans MT" pitchFamily="34" charset="0"/>
            </a:endParaRPr>
          </a:p>
          <a:p>
            <a:r>
              <a:rPr lang="it-IT" sz="2800" dirty="0" smtClean="0">
                <a:latin typeface="Gill Sans MT" pitchFamily="34" charset="0"/>
              </a:rPr>
              <a:t>17 </a:t>
            </a:r>
            <a:r>
              <a:rPr lang="it-IT" sz="2800" dirty="0">
                <a:latin typeface="Gill Sans MT" pitchFamily="34" charset="0"/>
              </a:rPr>
              <a:t>Istituti di Ricerca </a:t>
            </a:r>
            <a:r>
              <a:rPr lang="it-IT" sz="2800" dirty="0" smtClean="0">
                <a:latin typeface="Gill Sans MT" pitchFamily="34" charset="0"/>
              </a:rPr>
              <a:t>in </a:t>
            </a:r>
            <a:r>
              <a:rPr lang="it-IT" sz="2800" dirty="0">
                <a:latin typeface="Gill Sans MT" pitchFamily="34" charset="0"/>
              </a:rPr>
              <a:t>11 Paesi dell’Unione Europea</a:t>
            </a:r>
          </a:p>
          <a:p>
            <a:endParaRPr lang="it-IT" sz="2800" dirty="0">
              <a:latin typeface="Gill Sans MT" pitchFamily="34" charset="0"/>
            </a:endParaRPr>
          </a:p>
          <a:p>
            <a:r>
              <a:rPr lang="it-IT" sz="2800" b="1" i="1" dirty="0">
                <a:latin typeface="Gill Sans MT" pitchFamily="34" charset="0"/>
              </a:rPr>
              <a:t>Partecipano allo studio:</a:t>
            </a:r>
            <a:endParaRPr lang="it-IT" sz="2800" dirty="0">
              <a:latin typeface="Gill Sans MT" pitchFamily="34" charset="0"/>
            </a:endParaRPr>
          </a:p>
          <a:p>
            <a:r>
              <a:rPr lang="it-IT" sz="2800" dirty="0" smtClean="0">
                <a:latin typeface="Gill Sans MT" pitchFamily="34" charset="0"/>
              </a:rPr>
              <a:t>16000 </a:t>
            </a:r>
            <a:r>
              <a:rPr lang="it-IT" sz="2800" dirty="0">
                <a:latin typeface="Gill Sans MT" pitchFamily="34" charset="0"/>
              </a:rPr>
              <a:t>bambini europei tra i 2 e i </a:t>
            </a:r>
            <a:r>
              <a:rPr lang="it-IT" sz="2800" dirty="0" smtClean="0">
                <a:latin typeface="Gill Sans MT" pitchFamily="34" charset="0"/>
              </a:rPr>
              <a:t>15 anni e le loro famiglie</a:t>
            </a:r>
            <a:endParaRPr lang="it-IT" sz="2800" dirty="0">
              <a:latin typeface="Gill Sans MT" pitchFamily="34" charset="0"/>
            </a:endParaRPr>
          </a:p>
          <a:p>
            <a:endParaRPr lang="it-IT" sz="1800" b="1" dirty="0">
              <a:latin typeface="HelveticaNeueLT Std Lt" pitchFamily="34" charset="0"/>
            </a:endParaRPr>
          </a:p>
        </p:txBody>
      </p:sp>
      <p:sp>
        <p:nvSpPr>
          <p:cNvPr id="74" name="Text Box 131"/>
          <p:cNvSpPr txBox="1">
            <a:spLocks noChangeArrowheads="1"/>
          </p:cNvSpPr>
          <p:nvPr/>
        </p:nvSpPr>
        <p:spPr bwMode="auto">
          <a:xfrm>
            <a:off x="16442649" y="24929528"/>
            <a:ext cx="793073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2800" b="1" i="1" dirty="0">
                <a:latin typeface="Gill Sans MT" pitchFamily="34" charset="0"/>
              </a:rPr>
              <a:t>Per contatti e informazioni:</a:t>
            </a:r>
            <a:endParaRPr lang="it-IT" sz="2800" b="1" dirty="0">
              <a:latin typeface="Gill Sans MT" pitchFamily="34" charset="0"/>
            </a:endParaRPr>
          </a:p>
          <a:p>
            <a:r>
              <a:rPr lang="it-IT" sz="2800" dirty="0" smtClean="0">
                <a:latin typeface="Gill Sans MT" pitchFamily="34" charset="0"/>
              </a:rPr>
              <a:t>Segreteria studio </a:t>
            </a:r>
            <a:r>
              <a:rPr lang="it-IT" sz="2800" dirty="0" err="1" smtClean="0">
                <a:latin typeface="Gill Sans MT" pitchFamily="34" charset="0"/>
              </a:rPr>
              <a:t>I.Family</a:t>
            </a:r>
            <a:endParaRPr lang="it-IT" sz="2800" dirty="0">
              <a:latin typeface="Gill Sans MT" pitchFamily="34" charset="0"/>
            </a:endParaRPr>
          </a:p>
          <a:p>
            <a:r>
              <a:rPr lang="it-IT" sz="2800" dirty="0">
                <a:latin typeface="Gill Sans MT" pitchFamily="34" charset="0"/>
              </a:rPr>
              <a:t>Istituto di Scienze dell’Alimentazione, CNR</a:t>
            </a:r>
          </a:p>
          <a:p>
            <a:r>
              <a:rPr lang="it-IT" sz="2800" dirty="0">
                <a:latin typeface="Gill Sans MT" pitchFamily="34" charset="0"/>
              </a:rPr>
              <a:t>Via </a:t>
            </a:r>
            <a:r>
              <a:rPr lang="it-IT" sz="2800" dirty="0" smtClean="0">
                <a:latin typeface="Gill Sans MT" pitchFamily="34" charset="0"/>
              </a:rPr>
              <a:t>Roma, 64 - 83100 Avellino</a:t>
            </a:r>
            <a:endParaRPr lang="it-IT" sz="2800" dirty="0">
              <a:latin typeface="Gill Sans MT" pitchFamily="34" charset="0"/>
            </a:endParaRPr>
          </a:p>
          <a:p>
            <a:r>
              <a:rPr lang="en-GB" sz="2800" dirty="0">
                <a:latin typeface="Gill Sans MT" pitchFamily="34" charset="0"/>
              </a:rPr>
              <a:t>Tel. </a:t>
            </a:r>
            <a:r>
              <a:rPr lang="en-GB" sz="2800" dirty="0" smtClean="0">
                <a:latin typeface="Gill Sans MT" pitchFamily="34" charset="0"/>
              </a:rPr>
              <a:t>0825-299113</a:t>
            </a:r>
            <a:endParaRPr lang="it-IT" sz="1000" dirty="0" smtClean="0">
              <a:latin typeface="Gill Sans MT" pitchFamily="34" charset="0"/>
            </a:endParaRPr>
          </a:p>
          <a:p>
            <a:endParaRPr lang="it-IT" dirty="0">
              <a:latin typeface="Gill Sans MT" pitchFamily="34" charset="0"/>
            </a:endParaRPr>
          </a:p>
          <a:p>
            <a:r>
              <a:rPr lang="en-GB" sz="2800" b="1" i="1" dirty="0">
                <a:latin typeface="Gill Sans MT" pitchFamily="34" charset="0"/>
              </a:rPr>
              <a:t>Email:</a:t>
            </a:r>
            <a:r>
              <a:rPr lang="en-GB" sz="2800" dirty="0">
                <a:latin typeface="Gill Sans MT" pitchFamily="34" charset="0"/>
              </a:rPr>
              <a:t> </a:t>
            </a:r>
            <a:r>
              <a:rPr lang="en-GB" sz="2800" dirty="0" smtClean="0">
                <a:latin typeface="Gill Sans MT" pitchFamily="34" charset="0"/>
              </a:rPr>
              <a:t>		</a:t>
            </a:r>
            <a:endParaRPr lang="it-IT" sz="2800" dirty="0">
              <a:latin typeface="Gill Sans MT" pitchFamily="34" charset="0"/>
            </a:endParaRPr>
          </a:p>
          <a:p>
            <a:r>
              <a:rPr lang="en-GB" sz="2800" dirty="0" smtClean="0">
                <a:latin typeface="Gill Sans MT" pitchFamily="34" charset="0"/>
              </a:rPr>
              <a:t>ifamily@isa.cnr.it</a:t>
            </a:r>
            <a:r>
              <a:rPr lang="en-GB" sz="2800" dirty="0">
                <a:latin typeface="Gill Sans MT" pitchFamily="34" charset="0"/>
              </a:rPr>
              <a:t>	</a:t>
            </a:r>
            <a:endParaRPr lang="de-DE" sz="2800" dirty="0" smtClean="0">
              <a:latin typeface="Gill Sans MT" pitchFamily="34" charset="0"/>
            </a:endParaRPr>
          </a:p>
          <a:p>
            <a:endParaRPr lang="it-IT" dirty="0" smtClean="0">
              <a:latin typeface="Gill Sans MT" pitchFamily="34" charset="0"/>
            </a:endParaRPr>
          </a:p>
          <a:p>
            <a:r>
              <a:rPr lang="it-IT" sz="2800" b="1" i="1" dirty="0">
                <a:latin typeface="Gill Sans MT" pitchFamily="34" charset="0"/>
              </a:rPr>
              <a:t>Sito web:   </a:t>
            </a:r>
            <a:endParaRPr lang="it-IT" sz="2800" b="1" i="1" dirty="0" smtClean="0">
              <a:latin typeface="Gill Sans MT" pitchFamily="34" charset="0"/>
            </a:endParaRPr>
          </a:p>
          <a:p>
            <a:r>
              <a:rPr lang="it-IT" sz="2800" dirty="0" smtClean="0">
                <a:latin typeface="Gill Sans MT" pitchFamily="34" charset="0"/>
              </a:rPr>
              <a:t>www.ifamilystudy.eu</a:t>
            </a:r>
            <a:endParaRPr lang="it-IT" sz="2800" dirty="0">
              <a:latin typeface="Gill Sans MT" pitchFamily="34" charset="0"/>
            </a:endParaRPr>
          </a:p>
          <a:p>
            <a:endParaRPr lang="it-IT" dirty="0">
              <a:latin typeface="Gill Sans MT" pitchFamily="34" charset="0"/>
            </a:endParaRPr>
          </a:p>
          <a:p>
            <a:r>
              <a:rPr lang="it-IT" sz="1800" dirty="0" smtClean="0">
                <a:latin typeface="HelveticaNeueLT Std Lt" pitchFamily="34" charset="0"/>
              </a:rPr>
              <a:t>         </a:t>
            </a:r>
            <a:r>
              <a:rPr lang="it-IT" sz="2000" dirty="0">
                <a:latin typeface="Gill Sans MT" pitchFamily="34" charset="0"/>
              </a:rPr>
              <a:t>www.facebook.com/IFamilyStudy  </a:t>
            </a:r>
            <a:r>
              <a:rPr lang="it-IT" sz="1800" dirty="0">
                <a:latin typeface="HelveticaNeueLT Std Lt" pitchFamily="34" charset="0"/>
              </a:rPr>
              <a:t>         </a:t>
            </a:r>
            <a:r>
              <a:rPr lang="it-IT" sz="1800" dirty="0" smtClean="0">
                <a:latin typeface="HelveticaNeueLT Std Lt" pitchFamily="34" charset="0"/>
              </a:rPr>
              <a:t>   </a:t>
            </a:r>
            <a:r>
              <a:rPr lang="it-IT" sz="2000" dirty="0" smtClean="0">
                <a:latin typeface="Gill Sans MT" pitchFamily="34" charset="0"/>
              </a:rPr>
              <a:t>twitter.com/</a:t>
            </a:r>
            <a:r>
              <a:rPr lang="it-IT" sz="2000" dirty="0" err="1" smtClean="0">
                <a:latin typeface="Gill Sans MT" pitchFamily="34" charset="0"/>
              </a:rPr>
              <a:t>IFamilyStudy</a:t>
            </a:r>
            <a:endParaRPr lang="it-IT" sz="2000" dirty="0">
              <a:latin typeface="Gill Sans MT" pitchFamily="34" charset="0"/>
            </a:endParaRPr>
          </a:p>
        </p:txBody>
      </p:sp>
      <p:sp>
        <p:nvSpPr>
          <p:cNvPr id="75" name="Text Box 132"/>
          <p:cNvSpPr txBox="1">
            <a:spLocks noChangeArrowheads="1"/>
          </p:cNvSpPr>
          <p:nvPr/>
        </p:nvSpPr>
        <p:spPr bwMode="auto">
          <a:xfrm>
            <a:off x="7633023" y="30636749"/>
            <a:ext cx="159605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572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572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dirty="0">
                <a:latin typeface="Gill Sans MT" pitchFamily="34" charset="0"/>
              </a:rPr>
              <a:t>Questo Studio è </a:t>
            </a:r>
            <a:r>
              <a:rPr lang="it-IT" dirty="0" smtClean="0">
                <a:latin typeface="Gill Sans MT" pitchFamily="34" charset="0"/>
              </a:rPr>
              <a:t>realizzato nell’ambito del 7° Programma Quadro, Numero Contratto FP7 266044 (KBBE 2010-4) </a:t>
            </a:r>
            <a:endParaRPr lang="it-IT" dirty="0">
              <a:latin typeface="Gill Sans MT" pitchFamily="34" charset="0"/>
            </a:endParaRPr>
          </a:p>
          <a:p>
            <a:r>
              <a:rPr lang="it-IT" dirty="0" smtClean="0">
                <a:latin typeface="Gill Sans MT" pitchFamily="34" charset="0"/>
              </a:rPr>
              <a:t>Le </a:t>
            </a:r>
            <a:r>
              <a:rPr lang="it-IT" dirty="0">
                <a:latin typeface="Gill Sans MT" pitchFamily="34" charset="0"/>
              </a:rPr>
              <a:t>informazioni contenute nel testo sono fornite dagli autori e non dalla Commissione </a:t>
            </a:r>
            <a:r>
              <a:rPr lang="it-IT" dirty="0" smtClean="0">
                <a:latin typeface="Gill Sans MT" pitchFamily="34" charset="0"/>
              </a:rPr>
              <a:t>Europea</a:t>
            </a:r>
            <a:endParaRPr lang="it-IT" dirty="0">
              <a:latin typeface="Gill Sans MT" pitchFamily="34" charset="0"/>
            </a:endParaRPr>
          </a:p>
        </p:txBody>
      </p:sp>
      <p:pic>
        <p:nvPicPr>
          <p:cNvPr id="35" name="Picture 2" descr="http://www.ifamilystudy.eu/wp-content/themes/iFamily/images/facebook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9439" y="29839368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ifamilystudy.eu/wp-content/themes/iFamily/images/twitte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487" y="29839368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CasellaDiTesto 79"/>
          <p:cNvSpPr txBox="1"/>
          <p:nvPr/>
        </p:nvSpPr>
        <p:spPr>
          <a:xfrm>
            <a:off x="12773710" y="17106210"/>
            <a:ext cx="113210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latin typeface="Gill Sans MT" pitchFamily="34" charset="0"/>
              </a:rPr>
              <a:t>Vivere </a:t>
            </a:r>
            <a:r>
              <a:rPr lang="it-IT" sz="5400" b="1" dirty="0">
                <a:latin typeface="Gill Sans MT" pitchFamily="34" charset="0"/>
              </a:rPr>
              <a:t>in un ambiente familiare rassicurante e caloroso è </a:t>
            </a:r>
            <a:r>
              <a:rPr lang="it-IT" sz="5400" b="1" dirty="0" smtClean="0">
                <a:latin typeface="Gill Sans MT" pitchFamily="34" charset="0"/>
              </a:rPr>
              <a:t>la </a:t>
            </a:r>
            <a:r>
              <a:rPr lang="it-IT" sz="5400" b="1" dirty="0">
                <a:latin typeface="Gill Sans MT" pitchFamily="34" charset="0"/>
              </a:rPr>
              <a:t>chiave per mantenere un peso </a:t>
            </a:r>
            <a:r>
              <a:rPr lang="it-IT" sz="5400" b="1" dirty="0" smtClean="0">
                <a:latin typeface="Gill Sans MT" pitchFamily="34" charset="0"/>
              </a:rPr>
              <a:t>ideale</a:t>
            </a:r>
            <a:endParaRPr lang="en-US" sz="5400" b="1" dirty="0">
              <a:latin typeface="Gill Sans MT" pitchFamily="34" charset="0"/>
            </a:endParaRPr>
          </a:p>
        </p:txBody>
      </p:sp>
      <p:sp>
        <p:nvSpPr>
          <p:cNvPr id="81" name="CasellaDiTesto 80"/>
          <p:cNvSpPr txBox="1"/>
          <p:nvPr/>
        </p:nvSpPr>
        <p:spPr>
          <a:xfrm>
            <a:off x="69079" y="15401245"/>
            <a:ext cx="4971655" cy="4401205"/>
          </a:xfrm>
          <a:prstGeom prst="rect">
            <a:avLst/>
          </a:prstGeom>
          <a:solidFill>
            <a:srgbClr val="F8981D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Gill Sans MT" pitchFamily="34" charset="0"/>
              </a:rPr>
              <a:t>Lo Studio IDEFICS, finanziato dalla CE, ha dimostrato </a:t>
            </a:r>
            <a:r>
              <a:rPr lang="it-IT" sz="2800" dirty="0" smtClean="0">
                <a:latin typeface="Gill Sans MT" pitchFamily="34" charset="0"/>
              </a:rPr>
              <a:t>che i ragazzi sotto i 10 anni, che vivono pienamente la vita fa-miliare</a:t>
            </a:r>
            <a:r>
              <a:rPr lang="it-IT" sz="2800" dirty="0">
                <a:latin typeface="Gill Sans MT" pitchFamily="34" charset="0"/>
              </a:rPr>
              <a:t>, e soprattutto, che </a:t>
            </a:r>
            <a:r>
              <a:rPr lang="it-IT" sz="2800" dirty="0" err="1" smtClean="0">
                <a:latin typeface="Gill Sans MT" pitchFamily="34" charset="0"/>
              </a:rPr>
              <a:t>iden-tificano</a:t>
            </a:r>
            <a:r>
              <a:rPr lang="it-IT" sz="2800" dirty="0" smtClean="0">
                <a:latin typeface="Gill Sans MT" pitchFamily="34" charset="0"/>
              </a:rPr>
              <a:t> </a:t>
            </a:r>
            <a:r>
              <a:rPr lang="it-IT" sz="2800" dirty="0">
                <a:latin typeface="Gill Sans MT" pitchFamily="34" charset="0"/>
              </a:rPr>
              <a:t>l’ora dei pasti come un momento di unione e di </a:t>
            </a:r>
            <a:r>
              <a:rPr lang="it-IT" sz="2800" dirty="0" smtClean="0">
                <a:latin typeface="Gill Sans MT" pitchFamily="34" charset="0"/>
              </a:rPr>
              <a:t>ben-essere</a:t>
            </a:r>
            <a:r>
              <a:rPr lang="it-IT" sz="2800" dirty="0">
                <a:latin typeface="Gill Sans MT" pitchFamily="34" charset="0"/>
              </a:rPr>
              <a:t>, presentano un rischio di sviluppare sovrappeso e obesità ridotto del 50%. </a:t>
            </a:r>
          </a:p>
        </p:txBody>
      </p:sp>
      <p:grpSp>
        <p:nvGrpSpPr>
          <p:cNvPr id="20" name="Gruppo 19"/>
          <p:cNvGrpSpPr/>
          <p:nvPr/>
        </p:nvGrpSpPr>
        <p:grpSpPr>
          <a:xfrm>
            <a:off x="72183" y="3888682"/>
            <a:ext cx="25130967" cy="11125540"/>
            <a:chOff x="72183" y="3888682"/>
            <a:chExt cx="25130967" cy="1112554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14" t="1" r="-1" b="14041"/>
            <a:stretch/>
          </p:blipFill>
          <p:spPr bwMode="auto">
            <a:xfrm>
              <a:off x="11615629" y="3888682"/>
              <a:ext cx="12289530" cy="618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3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66" t="-237" r="14691" b="15101"/>
            <a:stretch/>
          </p:blipFill>
          <p:spPr bwMode="auto">
            <a:xfrm>
              <a:off x="23330767" y="3888682"/>
              <a:ext cx="1872383" cy="6130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4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14" t="1" r="35419" b="-1119"/>
            <a:stretch/>
          </p:blipFill>
          <p:spPr bwMode="auto">
            <a:xfrm>
              <a:off x="4305540" y="3888682"/>
              <a:ext cx="7967482" cy="728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09" t="7488" b="14042"/>
            <a:stretch/>
          </p:blipFill>
          <p:spPr bwMode="auto">
            <a:xfrm rot="16200000">
              <a:off x="-827334" y="9162595"/>
              <a:ext cx="10968868" cy="5650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6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13" t="1" r="60006" b="4958"/>
            <a:stretch/>
          </p:blipFill>
          <p:spPr bwMode="auto">
            <a:xfrm>
              <a:off x="72183" y="14329842"/>
              <a:ext cx="4967177" cy="684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4" name="Immagin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039087" y="413426"/>
            <a:ext cx="1487016" cy="1012896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317863" y="32931969"/>
            <a:ext cx="3276600" cy="2997200"/>
          </a:xfrm>
          <a:prstGeom prst="rect">
            <a:avLst/>
          </a:prstGeom>
        </p:spPr>
      </p:pic>
      <p:grpSp>
        <p:nvGrpSpPr>
          <p:cNvPr id="33" name="Gruppo 32"/>
          <p:cNvGrpSpPr/>
          <p:nvPr/>
        </p:nvGrpSpPr>
        <p:grpSpPr>
          <a:xfrm>
            <a:off x="20807754" y="32547866"/>
            <a:ext cx="4251205" cy="3343104"/>
            <a:chOff x="16919320" y="32547866"/>
            <a:chExt cx="4251205" cy="3343104"/>
          </a:xfrm>
        </p:grpSpPr>
        <p:pic>
          <p:nvPicPr>
            <p:cNvPr id="1034" name="Picture 10" descr="http://www.gazzettadellirpinia.it/wp-content/uploads/2012/06/asl-avellino2.png"/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311"/>
            <a:stretch/>
          </p:blipFill>
          <p:spPr bwMode="auto">
            <a:xfrm>
              <a:off x="16922055" y="32547866"/>
              <a:ext cx="4248470" cy="3343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ttangolo 16"/>
            <p:cNvSpPr/>
            <p:nvPr/>
          </p:nvSpPr>
          <p:spPr>
            <a:xfrm>
              <a:off x="16919320" y="35705786"/>
              <a:ext cx="1584176" cy="180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2" name="Rettangolo 21"/>
          <p:cNvSpPr/>
          <p:nvPr/>
        </p:nvSpPr>
        <p:spPr>
          <a:xfrm>
            <a:off x="6389837" y="32543710"/>
            <a:ext cx="18826865" cy="292188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Immagine 47"/>
          <p:cNvPicPr>
            <a:picLocks noChangeAspect="1"/>
          </p:cNvPicPr>
          <p:nvPr/>
        </p:nvPicPr>
        <p:blipFill rotWithShape="1">
          <a:blip r:embed="rId13"/>
          <a:srcRect t="2876" b="12361"/>
          <a:stretch/>
        </p:blipFill>
        <p:spPr>
          <a:xfrm>
            <a:off x="12619664" y="8785226"/>
            <a:ext cx="11629292" cy="7710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717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356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di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Kate Viggers</dc:creator>
  <cp:lastModifiedBy>Kate Viggers</cp:lastModifiedBy>
  <cp:revision>59</cp:revision>
  <cp:lastPrinted>2012-11-19T14:47:16Z</cp:lastPrinted>
  <dcterms:created xsi:type="dcterms:W3CDTF">2012-11-14T14:47:02Z</dcterms:created>
  <dcterms:modified xsi:type="dcterms:W3CDTF">2014-07-16T09:14:28Z</dcterms:modified>
</cp:coreProperties>
</file>