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8"/>
  </p:notesMasterIdLst>
  <p:handoutMasterIdLst>
    <p:handoutMasterId r:id="rId29"/>
  </p:handoutMasterIdLst>
  <p:sldIdLst>
    <p:sldId id="269" r:id="rId2"/>
    <p:sldId id="262" r:id="rId3"/>
    <p:sldId id="264" r:id="rId4"/>
    <p:sldId id="292" r:id="rId5"/>
    <p:sldId id="267" r:id="rId6"/>
    <p:sldId id="271" r:id="rId7"/>
    <p:sldId id="270" r:id="rId8"/>
    <p:sldId id="272" r:id="rId9"/>
    <p:sldId id="273" r:id="rId10"/>
    <p:sldId id="274" r:id="rId11"/>
    <p:sldId id="277" r:id="rId12"/>
    <p:sldId id="276" r:id="rId13"/>
    <p:sldId id="278" r:id="rId14"/>
    <p:sldId id="280" r:id="rId15"/>
    <p:sldId id="279" r:id="rId16"/>
    <p:sldId id="281" r:id="rId17"/>
    <p:sldId id="282" r:id="rId18"/>
    <p:sldId id="283" r:id="rId19"/>
    <p:sldId id="284" r:id="rId20"/>
    <p:sldId id="287" r:id="rId21"/>
    <p:sldId id="285" r:id="rId22"/>
    <p:sldId id="288" r:id="rId23"/>
    <p:sldId id="289" r:id="rId24"/>
    <p:sldId id="268" r:id="rId25"/>
    <p:sldId id="290" r:id="rId26"/>
    <p:sldId id="291" r:id="rId27"/>
  </p:sldIdLst>
  <p:sldSz cx="9144000" cy="6858000" type="screen4x3"/>
  <p:notesSz cx="6805613" cy="9939338"/>
  <p:custDataLst>
    <p:tags r:id="rId30"/>
  </p:custDataLst>
  <p:defaultTextStyle>
    <a:defPPr>
      <a:defRPr lang="de-DE"/>
    </a:defPPr>
    <a:lvl1pPr algn="l" rtl="0" fontAlgn="base">
      <a:spcBef>
        <a:spcPct val="0"/>
      </a:spcBef>
      <a:spcAft>
        <a:spcPct val="0"/>
      </a:spcAft>
      <a:defRPr sz="2400" kern="1200">
        <a:solidFill>
          <a:schemeClr val="tx1"/>
        </a:solidFill>
        <a:latin typeface="Arial" pitchFamily="84" charset="0"/>
        <a:ea typeface="ＭＳ Ｐゴシック" pitchFamily="84" charset="-128"/>
        <a:cs typeface="ＭＳ Ｐゴシック" pitchFamily="84" charset="-128"/>
      </a:defRPr>
    </a:lvl1pPr>
    <a:lvl2pPr marL="457200" algn="l" rtl="0" fontAlgn="base">
      <a:spcBef>
        <a:spcPct val="0"/>
      </a:spcBef>
      <a:spcAft>
        <a:spcPct val="0"/>
      </a:spcAft>
      <a:defRPr sz="2400" kern="1200">
        <a:solidFill>
          <a:schemeClr val="tx1"/>
        </a:solidFill>
        <a:latin typeface="Arial" pitchFamily="84" charset="0"/>
        <a:ea typeface="ＭＳ Ｐゴシック" pitchFamily="84" charset="-128"/>
        <a:cs typeface="ＭＳ Ｐゴシック" pitchFamily="84" charset="-128"/>
      </a:defRPr>
    </a:lvl2pPr>
    <a:lvl3pPr marL="914400" algn="l" rtl="0" fontAlgn="base">
      <a:spcBef>
        <a:spcPct val="0"/>
      </a:spcBef>
      <a:spcAft>
        <a:spcPct val="0"/>
      </a:spcAft>
      <a:defRPr sz="2400" kern="1200">
        <a:solidFill>
          <a:schemeClr val="tx1"/>
        </a:solidFill>
        <a:latin typeface="Arial" pitchFamily="84" charset="0"/>
        <a:ea typeface="ＭＳ Ｐゴシック" pitchFamily="84" charset="-128"/>
        <a:cs typeface="ＭＳ Ｐゴシック" pitchFamily="84" charset="-128"/>
      </a:defRPr>
    </a:lvl3pPr>
    <a:lvl4pPr marL="1371600" algn="l" rtl="0" fontAlgn="base">
      <a:spcBef>
        <a:spcPct val="0"/>
      </a:spcBef>
      <a:spcAft>
        <a:spcPct val="0"/>
      </a:spcAft>
      <a:defRPr sz="2400" kern="1200">
        <a:solidFill>
          <a:schemeClr val="tx1"/>
        </a:solidFill>
        <a:latin typeface="Arial" pitchFamily="84" charset="0"/>
        <a:ea typeface="ＭＳ Ｐゴシック" pitchFamily="84" charset="-128"/>
        <a:cs typeface="ＭＳ Ｐゴシック" pitchFamily="84" charset="-128"/>
      </a:defRPr>
    </a:lvl4pPr>
    <a:lvl5pPr marL="1828800" algn="l" rtl="0" fontAlgn="base">
      <a:spcBef>
        <a:spcPct val="0"/>
      </a:spcBef>
      <a:spcAft>
        <a:spcPct val="0"/>
      </a:spcAft>
      <a:defRPr sz="2400" kern="1200">
        <a:solidFill>
          <a:schemeClr val="tx1"/>
        </a:solidFill>
        <a:latin typeface="Arial" pitchFamily="84" charset="0"/>
        <a:ea typeface="ＭＳ Ｐゴシック" pitchFamily="84" charset="-128"/>
        <a:cs typeface="ＭＳ Ｐゴシック" pitchFamily="84" charset="-128"/>
      </a:defRPr>
    </a:lvl5pPr>
    <a:lvl6pPr marL="2286000" algn="l" defTabSz="457200" rtl="0" eaLnBrk="1" latinLnBrk="0" hangingPunct="1">
      <a:defRPr sz="2400" kern="1200">
        <a:solidFill>
          <a:schemeClr val="tx1"/>
        </a:solidFill>
        <a:latin typeface="Arial" pitchFamily="84" charset="0"/>
        <a:ea typeface="ＭＳ Ｐゴシック" pitchFamily="84" charset="-128"/>
        <a:cs typeface="ＭＳ Ｐゴシック" pitchFamily="84" charset="-128"/>
      </a:defRPr>
    </a:lvl6pPr>
    <a:lvl7pPr marL="2743200" algn="l" defTabSz="457200" rtl="0" eaLnBrk="1" latinLnBrk="0" hangingPunct="1">
      <a:defRPr sz="2400" kern="1200">
        <a:solidFill>
          <a:schemeClr val="tx1"/>
        </a:solidFill>
        <a:latin typeface="Arial" pitchFamily="84" charset="0"/>
        <a:ea typeface="ＭＳ Ｐゴシック" pitchFamily="84" charset="-128"/>
        <a:cs typeface="ＭＳ Ｐゴシック" pitchFamily="84" charset="-128"/>
      </a:defRPr>
    </a:lvl7pPr>
    <a:lvl8pPr marL="3200400" algn="l" defTabSz="457200" rtl="0" eaLnBrk="1" latinLnBrk="0" hangingPunct="1">
      <a:defRPr sz="2400" kern="1200">
        <a:solidFill>
          <a:schemeClr val="tx1"/>
        </a:solidFill>
        <a:latin typeface="Arial" pitchFamily="84" charset="0"/>
        <a:ea typeface="ＭＳ Ｐゴシック" pitchFamily="84" charset="-128"/>
        <a:cs typeface="ＭＳ Ｐゴシック" pitchFamily="84" charset="-128"/>
      </a:defRPr>
    </a:lvl8pPr>
    <a:lvl9pPr marL="3657600" algn="l" defTabSz="457200" rtl="0" eaLnBrk="1" latinLnBrk="0" hangingPunct="1">
      <a:defRPr sz="2400" kern="1200">
        <a:solidFill>
          <a:schemeClr val="tx1"/>
        </a:solidFill>
        <a:latin typeface="Arial" pitchFamily="84" charset="0"/>
        <a:ea typeface="ＭＳ Ｐゴシック" pitchFamily="84" charset="-128"/>
        <a:cs typeface="ＭＳ Ｐゴシック" pitchFamily="8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8900"/>
    <a:srgbClr val="227BBC"/>
    <a:srgbClr val="88B530"/>
    <a:srgbClr val="328DC7"/>
    <a:srgbClr val="F39A00"/>
    <a:srgbClr val="99C142"/>
    <a:srgbClr val="495C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30" autoAdjust="0"/>
    <p:restoredTop sz="90929"/>
  </p:normalViewPr>
  <p:slideViewPr>
    <p:cSldViewPr>
      <p:cViewPr>
        <p:scale>
          <a:sx n="100" d="100"/>
          <a:sy n="100" d="100"/>
        </p:scale>
        <p:origin x="-1944" y="-228"/>
      </p:cViewPr>
      <p:guideLst>
        <p:guide orient="horz"/>
        <p:guide/>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19" y="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49575" cy="276225"/>
          </a:xfrm>
          <a:prstGeom prst="rect">
            <a:avLst/>
          </a:prstGeom>
          <a:noFill/>
          <a:ln>
            <a:noFill/>
          </a:ln>
          <a:effectLst/>
          <a:extLst/>
        </p:spPr>
        <p:txBody>
          <a:bodyPr vert="horz" wrap="square" lIns="91440" tIns="45720" rIns="91440" bIns="45720" numCol="1" anchor="t" anchorCtr="0" compatLnSpc="1">
            <a:prstTxWarp prst="textNoShape">
              <a:avLst/>
            </a:prstTxWarp>
            <a:spAutoFit/>
          </a:bodyPr>
          <a:lstStyle>
            <a:lvl1pPr eaLnBrk="0" hangingPunct="0">
              <a:spcBef>
                <a:spcPct val="50000"/>
              </a:spcBef>
              <a:defRPr sz="1200">
                <a:latin typeface="Arial" pitchFamily="-72" charset="0"/>
                <a:ea typeface="ＭＳ Ｐゴシック" pitchFamily="-72" charset="-128"/>
                <a:cs typeface="ＭＳ Ｐゴシック" pitchFamily="-72" charset="-128"/>
              </a:defRPr>
            </a:lvl1pPr>
          </a:lstStyle>
          <a:p>
            <a:pPr>
              <a:defRPr/>
            </a:pPr>
            <a:endParaRPr lang="en-US"/>
          </a:p>
        </p:txBody>
      </p:sp>
      <p:sp>
        <p:nvSpPr>
          <p:cNvPr id="19459" name="Rectangle 3"/>
          <p:cNvSpPr>
            <a:spLocks noGrp="1" noChangeArrowheads="1"/>
          </p:cNvSpPr>
          <p:nvPr>
            <p:ph type="dt" sz="quarter" idx="1"/>
          </p:nvPr>
        </p:nvSpPr>
        <p:spPr bwMode="auto">
          <a:xfrm>
            <a:off x="3856038" y="0"/>
            <a:ext cx="2949575" cy="276225"/>
          </a:xfrm>
          <a:prstGeom prst="rect">
            <a:avLst/>
          </a:prstGeom>
          <a:noFill/>
          <a:ln>
            <a:noFill/>
          </a:ln>
          <a:effectLst/>
          <a:extLst/>
        </p:spPr>
        <p:txBody>
          <a:bodyPr vert="horz" wrap="square" lIns="91440" tIns="45720" rIns="91440" bIns="45720" numCol="1" anchor="t" anchorCtr="0" compatLnSpc="1">
            <a:prstTxWarp prst="textNoShape">
              <a:avLst/>
            </a:prstTxWarp>
            <a:spAutoFit/>
          </a:bodyPr>
          <a:lstStyle>
            <a:lvl1pPr algn="r" eaLnBrk="0" hangingPunct="0">
              <a:spcBef>
                <a:spcPct val="50000"/>
              </a:spcBef>
              <a:defRPr sz="1200">
                <a:latin typeface="Arial" pitchFamily="-72" charset="0"/>
                <a:ea typeface="ＭＳ Ｐゴシック" pitchFamily="-72" charset="-128"/>
                <a:cs typeface="ＭＳ Ｐゴシック" pitchFamily="-72" charset="-128"/>
              </a:defRPr>
            </a:lvl1pPr>
          </a:lstStyle>
          <a:p>
            <a:pPr>
              <a:defRPr/>
            </a:pPr>
            <a:endParaRPr lang="en-US"/>
          </a:p>
        </p:txBody>
      </p:sp>
      <p:sp>
        <p:nvSpPr>
          <p:cNvPr id="19460" name="Rectangle 4"/>
          <p:cNvSpPr>
            <a:spLocks noGrp="1" noChangeArrowheads="1"/>
          </p:cNvSpPr>
          <p:nvPr>
            <p:ph type="ftr" sz="quarter" idx="2"/>
          </p:nvPr>
        </p:nvSpPr>
        <p:spPr bwMode="auto">
          <a:xfrm>
            <a:off x="0" y="9663113"/>
            <a:ext cx="2949575" cy="276225"/>
          </a:xfrm>
          <a:prstGeom prst="rect">
            <a:avLst/>
          </a:prstGeom>
          <a:noFill/>
          <a:ln>
            <a:noFill/>
          </a:ln>
          <a:effectLst/>
          <a:extLst/>
        </p:spPr>
        <p:txBody>
          <a:bodyPr vert="horz" wrap="square" lIns="91440" tIns="45720" rIns="91440" bIns="45720" numCol="1" anchor="b" anchorCtr="0" compatLnSpc="1">
            <a:prstTxWarp prst="textNoShape">
              <a:avLst/>
            </a:prstTxWarp>
            <a:spAutoFit/>
          </a:bodyPr>
          <a:lstStyle>
            <a:lvl1pPr eaLnBrk="0" hangingPunct="0">
              <a:spcBef>
                <a:spcPct val="50000"/>
              </a:spcBef>
              <a:defRPr sz="1200">
                <a:latin typeface="Arial" pitchFamily="-72" charset="0"/>
                <a:ea typeface="ＭＳ Ｐゴシック" pitchFamily="-72" charset="-128"/>
                <a:cs typeface="ＭＳ Ｐゴシック" pitchFamily="-72" charset="-128"/>
              </a:defRPr>
            </a:lvl1pPr>
          </a:lstStyle>
          <a:p>
            <a:pPr>
              <a:defRPr/>
            </a:pPr>
            <a:endParaRPr lang="en-US"/>
          </a:p>
        </p:txBody>
      </p:sp>
      <p:sp>
        <p:nvSpPr>
          <p:cNvPr id="19461" name="Rectangle 5"/>
          <p:cNvSpPr>
            <a:spLocks noGrp="1" noChangeArrowheads="1"/>
          </p:cNvSpPr>
          <p:nvPr>
            <p:ph type="sldNum" sz="quarter" idx="3"/>
          </p:nvPr>
        </p:nvSpPr>
        <p:spPr bwMode="auto">
          <a:xfrm>
            <a:off x="3856038" y="9663113"/>
            <a:ext cx="2949575" cy="276225"/>
          </a:xfrm>
          <a:prstGeom prst="rect">
            <a:avLst/>
          </a:prstGeom>
          <a:noFill/>
          <a:ln>
            <a:noFill/>
          </a:ln>
          <a:effectLst/>
          <a:extLst/>
        </p:spPr>
        <p:txBody>
          <a:bodyPr vert="horz" wrap="square" lIns="91440" tIns="45720" rIns="91440" bIns="45720" numCol="1" anchor="b" anchorCtr="0" compatLnSpc="1">
            <a:prstTxWarp prst="textNoShape">
              <a:avLst/>
            </a:prstTxWarp>
            <a:spAutoFit/>
          </a:bodyPr>
          <a:lstStyle>
            <a:lvl1pPr algn="r" eaLnBrk="0" hangingPunct="0">
              <a:spcBef>
                <a:spcPct val="50000"/>
              </a:spcBef>
              <a:defRPr sz="1200">
                <a:latin typeface="Arial" pitchFamily="-72" charset="0"/>
                <a:ea typeface="ＭＳ Ｐゴシック" pitchFamily="-72" charset="-128"/>
                <a:cs typeface="ＭＳ Ｐゴシック" pitchFamily="-72" charset="-128"/>
              </a:defRPr>
            </a:lvl1pPr>
          </a:lstStyle>
          <a:p>
            <a:pPr>
              <a:defRPr/>
            </a:pPr>
            <a:fld id="{78729FBB-BE21-4F48-9DF8-488E91D61E1B}" type="slidenum">
              <a:rPr lang="de-DE"/>
              <a:pPr>
                <a:defRPr/>
              </a:pPr>
              <a:t>‹#›</a:t>
            </a:fld>
            <a:endParaRPr lang="de-DE"/>
          </a:p>
        </p:txBody>
      </p:sp>
    </p:spTree>
    <p:extLst>
      <p:ext uri="{BB962C8B-B14F-4D97-AF65-F5344CB8AC3E}">
        <p14:creationId xmlns:p14="http://schemas.microsoft.com/office/powerpoint/2010/main" val="11042894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9575" cy="496888"/>
          </a:xfrm>
          <a:prstGeom prst="rect">
            <a:avLst/>
          </a:prstGeom>
          <a:noFill/>
          <a:ln>
            <a:noFill/>
          </a:ln>
          <a:extLst/>
        </p:spPr>
        <p:txBody>
          <a:bodyPr vert="horz" wrap="square" lIns="91440" tIns="45720" rIns="91440" bIns="45720" numCol="1" anchor="t" anchorCtr="0" compatLnSpc="1">
            <a:prstTxWarp prst="textNoShape">
              <a:avLst/>
            </a:prstTxWarp>
          </a:bodyPr>
          <a:lstStyle>
            <a:lvl1pPr eaLnBrk="0" hangingPunct="0">
              <a:spcBef>
                <a:spcPct val="0"/>
              </a:spcBef>
              <a:defRPr sz="1200">
                <a:latin typeface="Arial" pitchFamily="-72" charset="0"/>
                <a:ea typeface="ＭＳ Ｐゴシック" pitchFamily="-72" charset="-128"/>
                <a:cs typeface="ＭＳ Ｐゴシック" pitchFamily="-72" charset="-128"/>
              </a:defRPr>
            </a:lvl1pPr>
          </a:lstStyle>
          <a:p>
            <a:pPr>
              <a:defRPr/>
            </a:pPr>
            <a:endParaRPr lang="en-US"/>
          </a:p>
        </p:txBody>
      </p:sp>
      <p:sp>
        <p:nvSpPr>
          <p:cNvPr id="4099" name="Rectangle 3"/>
          <p:cNvSpPr>
            <a:spLocks noGrp="1" noChangeArrowheads="1"/>
          </p:cNvSpPr>
          <p:nvPr>
            <p:ph type="dt" idx="1"/>
          </p:nvPr>
        </p:nvSpPr>
        <p:spPr bwMode="auto">
          <a:xfrm>
            <a:off x="3856038" y="0"/>
            <a:ext cx="2949575" cy="496888"/>
          </a:xfrm>
          <a:prstGeom prst="rect">
            <a:avLst/>
          </a:prstGeom>
          <a:noFill/>
          <a:ln>
            <a:noFill/>
          </a:ln>
          <a:extLst/>
        </p:spPr>
        <p:txBody>
          <a:bodyPr vert="horz" wrap="square" lIns="91440" tIns="45720" rIns="91440" bIns="45720" numCol="1" anchor="t" anchorCtr="0" compatLnSpc="1">
            <a:prstTxWarp prst="textNoShape">
              <a:avLst/>
            </a:prstTxWarp>
          </a:bodyPr>
          <a:lstStyle>
            <a:lvl1pPr algn="r" eaLnBrk="0" hangingPunct="0">
              <a:spcBef>
                <a:spcPct val="0"/>
              </a:spcBef>
              <a:defRPr sz="1200">
                <a:latin typeface="Arial" pitchFamily="-72" charset="0"/>
                <a:ea typeface="ＭＳ Ｐゴシック" pitchFamily="-72" charset="-128"/>
                <a:cs typeface="ＭＳ Ｐゴシック" pitchFamily="-72" charset="-128"/>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920750" y="746125"/>
            <a:ext cx="4965700" cy="3725863"/>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08050" y="4721225"/>
            <a:ext cx="4989513" cy="4471988"/>
          </a:xfrm>
          <a:prstGeom prst="rect">
            <a:avLst/>
          </a:prstGeom>
          <a:noFill/>
          <a:ln>
            <a:noFill/>
          </a:ln>
          <a:extLst/>
        </p:spPr>
        <p:txBody>
          <a:bodyPr vert="horz" wrap="square" lIns="91440" tIns="45720" rIns="91440" bIns="45720" numCol="1" anchor="t" anchorCtr="0" compatLnSpc="1">
            <a:prstTxWarp prst="textNoShape">
              <a:avLst/>
            </a:prstTxWarp>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4102" name="Rectangle 6"/>
          <p:cNvSpPr>
            <a:spLocks noGrp="1" noChangeArrowheads="1"/>
          </p:cNvSpPr>
          <p:nvPr>
            <p:ph type="ftr" sz="quarter" idx="4"/>
          </p:nvPr>
        </p:nvSpPr>
        <p:spPr bwMode="auto">
          <a:xfrm>
            <a:off x="0" y="9442450"/>
            <a:ext cx="2949575" cy="496888"/>
          </a:xfrm>
          <a:prstGeom prst="rect">
            <a:avLst/>
          </a:prstGeom>
          <a:noFill/>
          <a:ln>
            <a:noFill/>
          </a:ln>
          <a:extLst/>
        </p:spPr>
        <p:txBody>
          <a:bodyPr vert="horz" wrap="square" lIns="91440" tIns="45720" rIns="91440" bIns="45720" numCol="1" anchor="b" anchorCtr="0" compatLnSpc="1">
            <a:prstTxWarp prst="textNoShape">
              <a:avLst/>
            </a:prstTxWarp>
          </a:bodyPr>
          <a:lstStyle>
            <a:lvl1pPr eaLnBrk="0" hangingPunct="0">
              <a:spcBef>
                <a:spcPct val="0"/>
              </a:spcBef>
              <a:defRPr sz="1200">
                <a:latin typeface="Arial" pitchFamily="-72" charset="0"/>
                <a:ea typeface="ＭＳ Ｐゴシック" pitchFamily="-72" charset="-128"/>
                <a:cs typeface="ＭＳ Ｐゴシック" pitchFamily="-72" charset="-128"/>
              </a:defRPr>
            </a:lvl1pPr>
          </a:lstStyle>
          <a:p>
            <a:pPr>
              <a:defRPr/>
            </a:pPr>
            <a:endParaRPr lang="en-US"/>
          </a:p>
        </p:txBody>
      </p:sp>
      <p:sp>
        <p:nvSpPr>
          <p:cNvPr id="4103" name="Rectangle 7"/>
          <p:cNvSpPr>
            <a:spLocks noGrp="1" noChangeArrowheads="1"/>
          </p:cNvSpPr>
          <p:nvPr>
            <p:ph type="sldNum" sz="quarter" idx="5"/>
          </p:nvPr>
        </p:nvSpPr>
        <p:spPr bwMode="auto">
          <a:xfrm>
            <a:off x="3856038" y="9442450"/>
            <a:ext cx="2949575" cy="496888"/>
          </a:xfrm>
          <a:prstGeom prst="rect">
            <a:avLst/>
          </a:prstGeom>
          <a:noFill/>
          <a:ln>
            <a:noFill/>
          </a:ln>
          <a:extLst/>
        </p:spPr>
        <p:txBody>
          <a:bodyPr vert="horz" wrap="square" lIns="91440" tIns="45720" rIns="91440" bIns="45720" numCol="1" anchor="b" anchorCtr="0" compatLnSpc="1">
            <a:prstTxWarp prst="textNoShape">
              <a:avLst/>
            </a:prstTxWarp>
          </a:bodyPr>
          <a:lstStyle>
            <a:lvl1pPr algn="r" eaLnBrk="0" hangingPunct="0">
              <a:spcBef>
                <a:spcPct val="0"/>
              </a:spcBef>
              <a:defRPr sz="1200">
                <a:latin typeface="Arial" pitchFamily="-72" charset="0"/>
                <a:ea typeface="ＭＳ Ｐゴシック" pitchFamily="-72" charset="-128"/>
                <a:cs typeface="ＭＳ Ｐゴシック" pitchFamily="-72" charset="-128"/>
              </a:defRPr>
            </a:lvl1pPr>
          </a:lstStyle>
          <a:p>
            <a:pPr>
              <a:defRPr/>
            </a:pPr>
            <a:fld id="{7BDF5482-67C8-470B-BD9E-B49336B6B455}" type="slidenum">
              <a:rPr lang="de-DE"/>
              <a:pPr>
                <a:defRPr/>
              </a:pPr>
              <a:t>‹#›</a:t>
            </a:fld>
            <a:endParaRPr lang="de-DE"/>
          </a:p>
        </p:txBody>
      </p:sp>
    </p:spTree>
    <p:extLst>
      <p:ext uri="{BB962C8B-B14F-4D97-AF65-F5344CB8AC3E}">
        <p14:creationId xmlns:p14="http://schemas.microsoft.com/office/powerpoint/2010/main" val="35103032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a:ln/>
        </p:spPr>
      </p:sp>
      <p:sp>
        <p:nvSpPr>
          <p:cNvPr id="16386" name="Notes Placeholder 2"/>
          <p:cNvSpPr>
            <a:spLocks noGrp="1"/>
          </p:cNvSpPr>
          <p:nvPr>
            <p:ph type="body" idx="1"/>
          </p:nvPr>
        </p:nvSpPr>
        <p:spPr>
          <a:noFill/>
        </p:spPr>
        <p:txBody>
          <a:bodyPr/>
          <a:lstStyle/>
          <a:p>
            <a:endParaRPr lang="en-GB">
              <a:latin typeface="Arial" pitchFamily="84" charset="0"/>
              <a:ea typeface="ＭＳ Ｐゴシック" pitchFamily="84" charset="-128"/>
              <a:cs typeface="ＭＳ Ｐゴシック" pitchFamily="84" charset="-128"/>
            </a:endParaRPr>
          </a:p>
        </p:txBody>
      </p:sp>
      <p:sp>
        <p:nvSpPr>
          <p:cNvPr id="16387" name="Slide Number Placeholder 3"/>
          <p:cNvSpPr>
            <a:spLocks noGrp="1"/>
          </p:cNvSpPr>
          <p:nvPr>
            <p:ph type="sldNum" sz="quarter" idx="5"/>
          </p:nvPr>
        </p:nvSpPr>
        <p:spPr>
          <a:noFill/>
          <a:ln>
            <a:miter lim="800000"/>
            <a:headEnd/>
            <a:tailEnd/>
          </a:ln>
        </p:spPr>
        <p:txBody>
          <a:bodyPr/>
          <a:lstStyle/>
          <a:p>
            <a:fld id="{0FE552D4-51D5-4CC6-A2B9-53CB40D57336}" type="slidenum">
              <a:rPr lang="de-DE">
                <a:latin typeface="Arial" pitchFamily="84" charset="0"/>
                <a:ea typeface="ＭＳ Ｐゴシック" pitchFamily="84" charset="-128"/>
                <a:cs typeface="ＭＳ Ｐゴシック" pitchFamily="84" charset="-128"/>
              </a:rPr>
              <a:pPr/>
              <a:t>1</a:t>
            </a:fld>
            <a:endParaRPr lang="de-DE">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explored</a:t>
            </a:r>
            <a:r>
              <a:rPr lang="en-US" baseline="0" dirty="0" smtClean="0"/>
              <a:t> this because of a lack of consensus in the literature – the differences are likely because of.. </a:t>
            </a:r>
            <a:endParaRPr lang="en-US" dirty="0"/>
          </a:p>
        </p:txBody>
      </p:sp>
      <p:sp>
        <p:nvSpPr>
          <p:cNvPr id="4" name="Slide Number Placeholder 3"/>
          <p:cNvSpPr>
            <a:spLocks noGrp="1"/>
          </p:cNvSpPr>
          <p:nvPr>
            <p:ph type="sldNum" sz="quarter" idx="10"/>
          </p:nvPr>
        </p:nvSpPr>
        <p:spPr/>
        <p:txBody>
          <a:bodyPr/>
          <a:lstStyle/>
          <a:p>
            <a:pPr>
              <a:defRPr/>
            </a:pPr>
            <a:fld id="{7BDF5482-67C8-470B-BD9E-B49336B6B455}" type="slidenum">
              <a:rPr lang="de-DE" smtClean="0"/>
              <a:pPr>
                <a:defRPr/>
              </a:pPr>
              <a:t>16</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our fully adjusted model,</a:t>
            </a:r>
            <a:r>
              <a:rPr lang="en-US" baseline="0" dirty="0" smtClean="0"/>
              <a:t> with country as a random effect, we found 4-6 months to offer the most protection, with an OR of .77 –reduced risk of overweight about 25%</a:t>
            </a:r>
            <a:endParaRPr lang="en-US" dirty="0"/>
          </a:p>
        </p:txBody>
      </p:sp>
      <p:sp>
        <p:nvSpPr>
          <p:cNvPr id="4" name="Slide Number Placeholder 3"/>
          <p:cNvSpPr>
            <a:spLocks noGrp="1"/>
          </p:cNvSpPr>
          <p:nvPr>
            <p:ph type="sldNum" sz="quarter" idx="10"/>
          </p:nvPr>
        </p:nvSpPr>
        <p:spPr/>
        <p:txBody>
          <a:bodyPr/>
          <a:lstStyle/>
          <a:p>
            <a:pPr>
              <a:defRPr/>
            </a:pPr>
            <a:fld id="{7BDF5482-67C8-470B-BD9E-B49336B6B455}" type="slidenum">
              <a:rPr lang="de-DE" smtClean="0"/>
              <a:pPr>
                <a:defRPr/>
              </a:pPr>
              <a:t>17</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 we know that the  majority are offered</a:t>
            </a:r>
            <a:r>
              <a:rPr lang="en-US" baseline="0" dirty="0" smtClean="0"/>
              <a:t> solids before 6 months </a:t>
            </a:r>
            <a:endParaRPr lang="en-US" dirty="0"/>
          </a:p>
        </p:txBody>
      </p:sp>
      <p:sp>
        <p:nvSpPr>
          <p:cNvPr id="4" name="Slide Number Placeholder 3"/>
          <p:cNvSpPr>
            <a:spLocks noGrp="1"/>
          </p:cNvSpPr>
          <p:nvPr>
            <p:ph type="sldNum" sz="quarter" idx="10"/>
          </p:nvPr>
        </p:nvSpPr>
        <p:spPr/>
        <p:txBody>
          <a:bodyPr/>
          <a:lstStyle/>
          <a:p>
            <a:pPr>
              <a:defRPr/>
            </a:pPr>
            <a:fld id="{7BDF5482-67C8-470B-BD9E-B49336B6B455}" type="slidenum">
              <a:rPr lang="de-DE" smtClean="0"/>
              <a:pPr>
                <a:defRPr/>
              </a:pPr>
              <a:t>19</a:t>
            </a:fld>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390036" y="994561"/>
            <a:ext cx="4024153" cy="3407235"/>
          </a:xfrm>
          <a:prstGeom prst="rect">
            <a:avLst/>
          </a:prstGeom>
          <a:solidFill>
            <a:srgbClr val="FFFFFF"/>
          </a:solidFill>
          <a:ln w="9525">
            <a:solidFill>
              <a:srgbClr val="000000"/>
            </a:solidFill>
            <a:miter lim="800000"/>
            <a:headEnd/>
            <a:tailEnd/>
          </a:ln>
          <a:effectLst/>
        </p:spPr>
        <p:txBody>
          <a:bodyPr wrap="none" lIns="85871" tIns="42936" rIns="85871" bIns="42936" anchor="ctr"/>
          <a:lstStyle/>
          <a:p>
            <a:endParaRPr lang="en-US"/>
          </a:p>
        </p:txBody>
      </p:sp>
      <p:sp>
        <p:nvSpPr>
          <p:cNvPr id="4098" name="Text Box 2"/>
          <p:cNvSpPr txBox="1">
            <a:spLocks noGrp="1" noChangeArrowheads="1"/>
          </p:cNvSpPr>
          <p:nvPr>
            <p:ph type="body"/>
          </p:nvPr>
        </p:nvSpPr>
        <p:spPr bwMode="auto">
          <a:xfrm>
            <a:off x="1038357" y="4731226"/>
            <a:ext cx="4734460" cy="3780588"/>
          </a:xfrm>
          <a:prstGeom prst="rect">
            <a:avLst/>
          </a:prstGeom>
          <a:noFill/>
          <a:ln>
            <a:round/>
            <a:headEnd/>
            <a:tailEnd/>
          </a:ln>
        </p:spPr>
        <p:txBody>
          <a:bodyPr lIns="0" tIns="0" rIns="0" bIns="0"/>
          <a:lstStyle/>
          <a:p>
            <a:pPr marL="80504" indent="-80504" eaLnBrk="1">
              <a:lnSpc>
                <a:spcPct val="93000"/>
              </a:lnSpc>
              <a:spcBef>
                <a:spcPct val="0"/>
              </a:spcBef>
              <a:buSzPct val="45000"/>
              <a:tabLst>
                <a:tab pos="679814" algn="l"/>
                <a:tab pos="1359629" algn="l"/>
                <a:tab pos="2039443" algn="l"/>
                <a:tab pos="2719258" algn="l"/>
                <a:tab pos="3399072" algn="l"/>
                <a:tab pos="4078887" algn="l"/>
                <a:tab pos="4758701" algn="l"/>
              </a:tabLst>
            </a:pPr>
            <a:r>
              <a:rPr lang="en-GB" dirty="0">
                <a:latin typeface="Arial" pitchFamily="34" charset="0"/>
                <a:ea typeface="msgothic" charset="0"/>
                <a:cs typeface="msgothic" charset="0"/>
              </a:rPr>
              <a:t>Association between milk cereal drink (MCD) consumption and overweight (including obesity) at follow-up: MCD consumption subsequently parameterized as ever vs. never, by duration, and by time of introduction.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Arial" charset="0"/>
                <a:ea typeface="ＭＳ Ｐゴシック" pitchFamily="1" charset="-128"/>
                <a:cs typeface="ＭＳ Ｐゴシック" charset="-128"/>
              </a:rPr>
              <a:t> </a:t>
            </a:r>
            <a:endParaRPr lang="sv-SE" sz="1200" kern="1200" dirty="0" smtClean="0">
              <a:solidFill>
                <a:schemeClr val="tx1"/>
              </a:solidFill>
              <a:latin typeface="Arial" charset="0"/>
              <a:ea typeface="ＭＳ Ｐゴシック" pitchFamily="1" charset="-128"/>
              <a:cs typeface="ＭＳ Ｐゴシック" charset="-128"/>
            </a:endParaRPr>
          </a:p>
          <a:p>
            <a:r>
              <a:rPr lang="en-US" dirty="0" smtClean="0"/>
              <a:t>Suggests that early introduction of fruits could offer</a:t>
            </a:r>
            <a:r>
              <a:rPr lang="en-US" baseline="0" dirty="0" smtClean="0"/>
              <a:t> protection </a:t>
            </a:r>
          </a:p>
          <a:p>
            <a:endParaRPr lang="en-US" dirty="0"/>
          </a:p>
        </p:txBody>
      </p:sp>
      <p:sp>
        <p:nvSpPr>
          <p:cNvPr id="4" name="Slide Number Placeholder 3"/>
          <p:cNvSpPr>
            <a:spLocks noGrp="1"/>
          </p:cNvSpPr>
          <p:nvPr>
            <p:ph type="sldNum" sz="quarter" idx="10"/>
          </p:nvPr>
        </p:nvSpPr>
        <p:spPr/>
        <p:txBody>
          <a:bodyPr/>
          <a:lstStyle/>
          <a:p>
            <a:pPr>
              <a:defRPr/>
            </a:pPr>
            <a:fld id="{7BDF5482-67C8-470B-BD9E-B49336B6B455}" type="slidenum">
              <a:rPr lang="de-DE" smtClean="0"/>
              <a:pPr>
                <a:defRPr/>
              </a:pPr>
              <a:t>22</a:t>
            </a:fld>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solidFill>
                  <a:schemeClr val="tx1"/>
                </a:solidFill>
              </a:rPr>
              <a:t>Together with the inconsistent evidence from studies in Western settings, this finding suggests that any observed associations might simply </a:t>
            </a:r>
            <a:r>
              <a:rPr lang="en-US" sz="1200" b="1" dirty="0" smtClean="0">
                <a:solidFill>
                  <a:schemeClr val="tx1"/>
                </a:solidFill>
              </a:rPr>
              <a:t>be residual confounding </a:t>
            </a:r>
            <a:r>
              <a:rPr lang="en-US" sz="1200" dirty="0" smtClean="0">
                <a:solidFill>
                  <a:schemeClr val="tx1"/>
                </a:solidFill>
              </a:rPr>
              <a:t>by SEP.</a:t>
            </a:r>
            <a:endParaRPr lang="en-US" dirty="0"/>
          </a:p>
        </p:txBody>
      </p:sp>
      <p:sp>
        <p:nvSpPr>
          <p:cNvPr id="4" name="Slide Number Placeholder 3"/>
          <p:cNvSpPr>
            <a:spLocks noGrp="1"/>
          </p:cNvSpPr>
          <p:nvPr>
            <p:ph type="sldNum" sz="quarter" idx="10"/>
          </p:nvPr>
        </p:nvSpPr>
        <p:spPr/>
        <p:txBody>
          <a:bodyPr/>
          <a:lstStyle/>
          <a:p>
            <a:pPr>
              <a:defRPr/>
            </a:pPr>
            <a:fld id="{7BDF5482-67C8-470B-BD9E-B49336B6B455}" type="slidenum">
              <a:rPr lang="de-DE" smtClean="0"/>
              <a:pPr>
                <a:defRPr/>
              </a:pPr>
              <a:t>23</a:t>
            </a:fld>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 2013 review </a:t>
            </a:r>
            <a:r>
              <a:rPr lang="en-US" dirty="0" err="1" smtClean="0"/>
              <a:t>Agostoni</a:t>
            </a:r>
            <a:r>
              <a:rPr lang="en-US" baseline="0" dirty="0" smtClean="0"/>
              <a:t> and </a:t>
            </a:r>
            <a:r>
              <a:rPr lang="en-US" baseline="0" dirty="0" err="1" smtClean="0"/>
              <a:t>Przyrembel</a:t>
            </a:r>
            <a:r>
              <a:rPr lang="en-US" baseline="0" dirty="0" smtClean="0"/>
              <a:t> concluded the evidence from mostly observational studies is insufficient </a:t>
            </a:r>
            <a:endParaRPr lang="en-US" dirty="0"/>
          </a:p>
        </p:txBody>
      </p:sp>
      <p:sp>
        <p:nvSpPr>
          <p:cNvPr id="4" name="Slide Number Placeholder 3"/>
          <p:cNvSpPr>
            <a:spLocks noGrp="1"/>
          </p:cNvSpPr>
          <p:nvPr>
            <p:ph type="sldNum" sz="quarter" idx="10"/>
          </p:nvPr>
        </p:nvSpPr>
        <p:spPr/>
        <p:txBody>
          <a:bodyPr/>
          <a:lstStyle/>
          <a:p>
            <a:pPr>
              <a:defRPr/>
            </a:pPr>
            <a:fld id="{7BDF5482-67C8-470B-BD9E-B49336B6B455}" type="slidenum">
              <a:rPr lang="de-DE" smtClean="0"/>
              <a:pPr>
                <a:defRPr/>
              </a:pPr>
              <a:t>26</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a:ln/>
        </p:spPr>
      </p:sp>
      <p:sp>
        <p:nvSpPr>
          <p:cNvPr id="18434" name="Notes Placeholder 2"/>
          <p:cNvSpPr>
            <a:spLocks noGrp="1"/>
          </p:cNvSpPr>
          <p:nvPr>
            <p:ph type="body" idx="1"/>
          </p:nvPr>
        </p:nvSpPr>
        <p:spPr>
          <a:noFill/>
        </p:spPr>
        <p:txBody>
          <a:bodyPr/>
          <a:lstStyle/>
          <a:p>
            <a:endParaRPr lang="en-GB">
              <a:latin typeface="Arial" pitchFamily="84" charset="0"/>
              <a:ea typeface="ＭＳ Ｐゴシック" pitchFamily="84" charset="-128"/>
              <a:cs typeface="ＭＳ Ｐゴシック" pitchFamily="84" charset="-128"/>
            </a:endParaRPr>
          </a:p>
        </p:txBody>
      </p:sp>
      <p:sp>
        <p:nvSpPr>
          <p:cNvPr id="18435" name="Slide Number Placeholder 3"/>
          <p:cNvSpPr>
            <a:spLocks noGrp="1"/>
          </p:cNvSpPr>
          <p:nvPr>
            <p:ph type="sldNum" sz="quarter" idx="5"/>
          </p:nvPr>
        </p:nvSpPr>
        <p:spPr>
          <a:noFill/>
          <a:ln>
            <a:miter lim="800000"/>
            <a:headEnd/>
            <a:tailEnd/>
          </a:ln>
        </p:spPr>
        <p:txBody>
          <a:bodyPr/>
          <a:lstStyle/>
          <a:p>
            <a:fld id="{58028A72-2E76-4C57-A5A3-7B149BEE9F2A}" type="slidenum">
              <a:rPr lang="de-DE">
                <a:latin typeface="Arial" pitchFamily="84" charset="0"/>
                <a:ea typeface="ＭＳ Ｐゴシック" pitchFamily="84" charset="-128"/>
                <a:cs typeface="ＭＳ Ｐゴシック" pitchFamily="84" charset="-128"/>
              </a:rPr>
              <a:pPr/>
              <a:t>2</a:t>
            </a:fld>
            <a:endParaRPr lang="de-DE">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a:ln/>
        </p:spPr>
      </p:sp>
      <p:sp>
        <p:nvSpPr>
          <p:cNvPr id="20482" name="Notes Placeholder 2"/>
          <p:cNvSpPr>
            <a:spLocks noGrp="1"/>
          </p:cNvSpPr>
          <p:nvPr>
            <p:ph type="body" idx="1"/>
          </p:nvPr>
        </p:nvSpPr>
        <p:spPr>
          <a:noFill/>
        </p:spPr>
        <p:txBody>
          <a:bodyPr/>
          <a:lstStyle/>
          <a:p>
            <a:r>
              <a:rPr lang="en-GB" sz="1200" dirty="0" smtClean="0"/>
              <a:t>In both studies, children for whom early feeding practices were described at baseline and weight and height were recorded are included.  In the välling study, we included children who had both baseline and two year follow-up anthropometric measures.  The children were 2-9 years old at the 2007-2008 baseline and 4-11 years old at follow-up.</a:t>
            </a:r>
            <a:endParaRPr lang="en-GB" dirty="0">
              <a:latin typeface="Arial" pitchFamily="84" charset="0"/>
              <a:ea typeface="ＭＳ Ｐゴシック" pitchFamily="84" charset="-128"/>
              <a:cs typeface="ＭＳ Ｐゴシック" pitchFamily="84" charset="-128"/>
            </a:endParaRPr>
          </a:p>
        </p:txBody>
      </p:sp>
      <p:sp>
        <p:nvSpPr>
          <p:cNvPr id="20483" name="Slide Number Placeholder 3"/>
          <p:cNvSpPr>
            <a:spLocks noGrp="1"/>
          </p:cNvSpPr>
          <p:nvPr>
            <p:ph type="sldNum" sz="quarter" idx="5"/>
          </p:nvPr>
        </p:nvSpPr>
        <p:spPr>
          <a:noFill/>
          <a:ln>
            <a:miter lim="800000"/>
            <a:headEnd/>
            <a:tailEnd/>
          </a:ln>
        </p:spPr>
        <p:txBody>
          <a:bodyPr/>
          <a:lstStyle/>
          <a:p>
            <a:fld id="{BF262A03-674F-4F67-A968-93EF93C78E80}" type="slidenum">
              <a:rPr lang="de-DE">
                <a:latin typeface="Arial" pitchFamily="84" charset="0"/>
                <a:ea typeface="ＭＳ Ｐゴシック" pitchFamily="84" charset="-128"/>
                <a:cs typeface="ＭＳ Ｐゴシック" pitchFamily="84" charset="-128"/>
              </a:rPr>
              <a:pPr/>
              <a:t>3</a:t>
            </a:fld>
            <a:endParaRPr lang="de-DE">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a:ln/>
        </p:spPr>
      </p:sp>
      <p:sp>
        <p:nvSpPr>
          <p:cNvPr id="24578" name="Notes Placeholder 2"/>
          <p:cNvSpPr>
            <a:spLocks noGrp="1"/>
          </p:cNvSpPr>
          <p:nvPr>
            <p:ph type="body" idx="1"/>
          </p:nvPr>
        </p:nvSpPr>
        <p:spPr>
          <a:noFill/>
        </p:spPr>
        <p:txBody>
          <a:bodyPr/>
          <a:lstStyle/>
          <a:p>
            <a:r>
              <a:rPr lang="en-GB" dirty="0" smtClean="0">
                <a:latin typeface="Arial" pitchFamily="84" charset="0"/>
                <a:ea typeface="ＭＳ Ｐゴシック" pitchFamily="84" charset="-128"/>
                <a:cs typeface="ＭＳ Ｐゴシック" pitchFamily="84" charset="-128"/>
              </a:rPr>
              <a:t>But the only food</a:t>
            </a:r>
            <a:r>
              <a:rPr lang="en-GB" baseline="0" dirty="0" smtClean="0">
                <a:latin typeface="Arial" pitchFamily="84" charset="0"/>
                <a:ea typeface="ＭＳ Ｐゴシック" pitchFamily="84" charset="-128"/>
                <a:cs typeface="ＭＳ Ｐゴシック" pitchFamily="84" charset="-128"/>
              </a:rPr>
              <a:t> is not emphasized </a:t>
            </a:r>
            <a:endParaRPr lang="en-GB" dirty="0">
              <a:latin typeface="Arial" pitchFamily="84" charset="0"/>
              <a:ea typeface="ＭＳ Ｐゴシック" pitchFamily="84" charset="-128"/>
              <a:cs typeface="ＭＳ Ｐゴシック" pitchFamily="84" charset="-128"/>
            </a:endParaRPr>
          </a:p>
        </p:txBody>
      </p:sp>
      <p:sp>
        <p:nvSpPr>
          <p:cNvPr id="24579" name="Slide Number Placeholder 3"/>
          <p:cNvSpPr>
            <a:spLocks noGrp="1"/>
          </p:cNvSpPr>
          <p:nvPr>
            <p:ph type="sldNum" sz="quarter" idx="5"/>
          </p:nvPr>
        </p:nvSpPr>
        <p:spPr>
          <a:noFill/>
          <a:ln>
            <a:miter lim="800000"/>
            <a:headEnd/>
            <a:tailEnd/>
          </a:ln>
        </p:spPr>
        <p:txBody>
          <a:bodyPr/>
          <a:lstStyle/>
          <a:p>
            <a:fld id="{178BD8D0-8BD9-4757-92A1-71441CD0F37B}" type="slidenum">
              <a:rPr lang="de-DE">
                <a:latin typeface="Arial" pitchFamily="84" charset="0"/>
                <a:ea typeface="ＭＳ Ｐゴシック" pitchFamily="84" charset="-128"/>
                <a:cs typeface="ＭＳ Ｐゴシック" pitchFamily="84" charset="-128"/>
              </a:rPr>
              <a:pPr/>
              <a:t>5</a:t>
            </a:fld>
            <a:endParaRPr lang="de-DE">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a:ln/>
        </p:spPr>
      </p:sp>
      <p:sp>
        <p:nvSpPr>
          <p:cNvPr id="24578" name="Notes Placeholder 2"/>
          <p:cNvSpPr>
            <a:spLocks noGrp="1"/>
          </p:cNvSpPr>
          <p:nvPr>
            <p:ph type="body" idx="1"/>
          </p:nvPr>
        </p:nvSpPr>
        <p:spPr>
          <a:noFill/>
        </p:spPr>
        <p:txBody>
          <a:bodyPr/>
          <a:lstStyle/>
          <a:p>
            <a:endParaRPr lang="en-GB">
              <a:latin typeface="Arial" pitchFamily="84" charset="0"/>
              <a:ea typeface="ＭＳ Ｐゴシック" pitchFamily="84" charset="-128"/>
              <a:cs typeface="ＭＳ Ｐゴシック" pitchFamily="84" charset="-128"/>
            </a:endParaRPr>
          </a:p>
        </p:txBody>
      </p:sp>
      <p:sp>
        <p:nvSpPr>
          <p:cNvPr id="24579" name="Slide Number Placeholder 3"/>
          <p:cNvSpPr>
            <a:spLocks noGrp="1"/>
          </p:cNvSpPr>
          <p:nvPr>
            <p:ph type="sldNum" sz="quarter" idx="5"/>
          </p:nvPr>
        </p:nvSpPr>
        <p:spPr>
          <a:noFill/>
          <a:ln>
            <a:miter lim="800000"/>
            <a:headEnd/>
            <a:tailEnd/>
          </a:ln>
        </p:spPr>
        <p:txBody>
          <a:bodyPr/>
          <a:lstStyle/>
          <a:p>
            <a:fld id="{178BD8D0-8BD9-4757-92A1-71441CD0F37B}" type="slidenum">
              <a:rPr lang="de-DE">
                <a:latin typeface="Arial" pitchFamily="84" charset="0"/>
                <a:ea typeface="ＭＳ Ｐゴシック" pitchFamily="84" charset="-128"/>
                <a:cs typeface="ＭＳ Ｐゴシック" pitchFamily="84" charset="-128"/>
              </a:rPr>
              <a:pPr/>
              <a:t>6</a:t>
            </a:fld>
            <a:endParaRPr lang="de-DE">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Prevalence</a:t>
            </a:r>
            <a:r>
              <a:rPr lang="en-US" baseline="0" dirty="0" smtClean="0"/>
              <a:t> of overweight and breastfeeding was extensively reviewed in a WHO report published in 2013.  This report covered studies up to 2010.  In this summary of the evidence, breastfeeding was protective although the association was modest, a lower prevalence of overweight was observed.   </a:t>
            </a:r>
            <a:endParaRPr lang="en-US" dirty="0"/>
          </a:p>
        </p:txBody>
      </p:sp>
      <p:sp>
        <p:nvSpPr>
          <p:cNvPr id="4" name="Slide Number Placeholder 3"/>
          <p:cNvSpPr>
            <a:spLocks noGrp="1"/>
          </p:cNvSpPr>
          <p:nvPr>
            <p:ph type="sldNum" sz="quarter" idx="10"/>
          </p:nvPr>
        </p:nvSpPr>
        <p:spPr/>
        <p:txBody>
          <a:bodyPr/>
          <a:lstStyle/>
          <a:p>
            <a:pPr>
              <a:defRPr/>
            </a:pPr>
            <a:fld id="{7BDF5482-67C8-470B-BD9E-B49336B6B455}" type="slidenum">
              <a:rPr lang="de-DE" smtClean="0"/>
              <a:pPr>
                <a:defRPr/>
              </a:pPr>
              <a:t>7</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sz="1200" b="1" i="0" kern="1200" dirty="0" err="1" smtClean="0">
                <a:solidFill>
                  <a:schemeClr val="tx1"/>
                </a:solidFill>
                <a:latin typeface="Arial" charset="0"/>
                <a:ea typeface="ＭＳ Ｐゴシック" pitchFamily="1" charset="-128"/>
                <a:cs typeface="ＭＳ Ｐゴシック" charset="-128"/>
              </a:rPr>
              <a:t>Since</a:t>
            </a:r>
            <a:r>
              <a:rPr lang="sv-SE" sz="1200" b="1" i="0" kern="1200" dirty="0" smtClean="0">
                <a:solidFill>
                  <a:schemeClr val="tx1"/>
                </a:solidFill>
                <a:latin typeface="Arial" charset="0"/>
                <a:ea typeface="ＭＳ Ｐゴシック" pitchFamily="1" charset="-128"/>
                <a:cs typeface="ＭＳ Ｐゴシック" charset="-128"/>
              </a:rPr>
              <a:t> the WHO</a:t>
            </a:r>
            <a:r>
              <a:rPr lang="sv-SE" sz="1200" b="1" i="0" kern="1200" baseline="0" dirty="0" smtClean="0">
                <a:solidFill>
                  <a:schemeClr val="tx1"/>
                </a:solidFill>
                <a:latin typeface="Arial" charset="0"/>
                <a:ea typeface="ＭＳ Ｐゴシック" pitchFamily="1" charset="-128"/>
                <a:cs typeface="ＭＳ Ｐゴシック" charset="-128"/>
              </a:rPr>
              <a:t> report </a:t>
            </a:r>
            <a:r>
              <a:rPr lang="sv-SE" sz="1200" b="1" i="0" kern="1200" baseline="0" dirty="0" err="1" smtClean="0">
                <a:solidFill>
                  <a:schemeClr val="tx1"/>
                </a:solidFill>
                <a:latin typeface="Arial" charset="0"/>
                <a:ea typeface="ＭＳ Ｐゴシック" pitchFamily="1" charset="-128"/>
                <a:cs typeface="ＭＳ Ｐゴシック" charset="-128"/>
              </a:rPr>
              <a:t>there</a:t>
            </a:r>
            <a:r>
              <a:rPr lang="sv-SE" sz="1200" b="1" i="0" kern="1200" baseline="0" dirty="0" smtClean="0">
                <a:solidFill>
                  <a:schemeClr val="tx1"/>
                </a:solidFill>
                <a:latin typeface="Arial" charset="0"/>
                <a:ea typeface="ＭＳ Ｐゴシック" pitchFamily="1" charset="-128"/>
                <a:cs typeface="ＭＳ Ｐゴシック" charset="-128"/>
              </a:rPr>
              <a:t> </a:t>
            </a:r>
            <a:r>
              <a:rPr lang="sv-SE" sz="1200" b="1" i="0" kern="1200" baseline="0" dirty="0" err="1" smtClean="0">
                <a:solidFill>
                  <a:schemeClr val="tx1"/>
                </a:solidFill>
                <a:latin typeface="Arial" charset="0"/>
                <a:ea typeface="ＭＳ Ｐゴシック" pitchFamily="1" charset="-128"/>
                <a:cs typeface="ＭＳ Ｐゴシック" charset="-128"/>
              </a:rPr>
              <a:t>have</a:t>
            </a:r>
            <a:r>
              <a:rPr lang="sv-SE" sz="1200" b="1" i="0" kern="1200" baseline="0" dirty="0" smtClean="0">
                <a:solidFill>
                  <a:schemeClr val="tx1"/>
                </a:solidFill>
                <a:latin typeface="Arial" charset="0"/>
                <a:ea typeface="ＭＳ Ｐゴシック" pitchFamily="1" charset="-128"/>
                <a:cs typeface="ＭＳ Ｐゴシック" charset="-128"/>
              </a:rPr>
              <a:t> </a:t>
            </a:r>
            <a:r>
              <a:rPr lang="sv-SE" sz="1200" b="1" i="0" kern="1200" baseline="0" dirty="0" err="1" smtClean="0">
                <a:solidFill>
                  <a:schemeClr val="tx1"/>
                </a:solidFill>
                <a:latin typeface="Arial" charset="0"/>
                <a:ea typeface="ＭＳ Ｐゴシック" pitchFamily="1" charset="-128"/>
                <a:cs typeface="ＭＳ Ｐゴシック" charset="-128"/>
              </a:rPr>
              <a:t>been</a:t>
            </a:r>
            <a:r>
              <a:rPr lang="sv-SE" sz="1200" b="1" i="0" kern="1200" baseline="0" dirty="0" smtClean="0">
                <a:solidFill>
                  <a:schemeClr val="tx1"/>
                </a:solidFill>
                <a:latin typeface="Arial" charset="0"/>
                <a:ea typeface="ＭＳ Ｐゴシック" pitchFamily="1" charset="-128"/>
                <a:cs typeface="ＭＳ Ｐゴシック" charset="-128"/>
              </a:rPr>
              <a:t> a handful of studies .. </a:t>
            </a:r>
            <a:endParaRPr lang="sv-SE" sz="1200" b="1" i="0" kern="1200" dirty="0" smtClean="0">
              <a:solidFill>
                <a:schemeClr val="tx1"/>
              </a:solidFill>
              <a:latin typeface="Arial" charset="0"/>
              <a:ea typeface="ＭＳ Ｐゴシック" pitchFamily="1" charset="-128"/>
              <a:cs typeface="ＭＳ Ｐゴシック" charset="-128"/>
            </a:endParaRPr>
          </a:p>
          <a:p>
            <a:endParaRPr lang="sv-SE" sz="1200" b="1" i="0" kern="1200" dirty="0" smtClean="0">
              <a:solidFill>
                <a:schemeClr val="tx1"/>
              </a:solidFill>
              <a:latin typeface="Arial" charset="0"/>
              <a:ea typeface="ＭＳ Ｐゴシック" pitchFamily="1" charset="-128"/>
              <a:cs typeface="ＭＳ Ｐゴシック" charset="-128"/>
            </a:endParaRPr>
          </a:p>
          <a:p>
            <a:r>
              <a:rPr lang="sv-SE" sz="1200" b="1" i="0" kern="1200" dirty="0" err="1" smtClean="0">
                <a:solidFill>
                  <a:schemeClr val="tx1"/>
                </a:solidFill>
                <a:latin typeface="Arial" charset="0"/>
                <a:ea typeface="ＭＳ Ｐゴシック" pitchFamily="1" charset="-128"/>
                <a:cs typeface="ＭＳ Ｐゴシック" charset="-128"/>
              </a:rPr>
              <a:t>Academic</a:t>
            </a:r>
            <a:r>
              <a:rPr lang="sv-SE" sz="1200" b="1" i="0" kern="1200" dirty="0" smtClean="0">
                <a:solidFill>
                  <a:schemeClr val="tx1"/>
                </a:solidFill>
                <a:latin typeface="Arial" charset="0"/>
                <a:ea typeface="ＭＳ Ｐゴシック" pitchFamily="1" charset="-128"/>
                <a:cs typeface="ＭＳ Ｐゴシック" charset="-128"/>
              </a:rPr>
              <a:t> Editor: </a:t>
            </a:r>
            <a:r>
              <a:rPr lang="sv-SE" sz="1200" b="0" i="0" kern="1200" dirty="0" smtClean="0">
                <a:solidFill>
                  <a:schemeClr val="tx1"/>
                </a:solidFill>
                <a:latin typeface="Arial" charset="0"/>
                <a:ea typeface="ＭＳ Ｐゴシック" pitchFamily="1" charset="-128"/>
                <a:cs typeface="ＭＳ Ｐゴシック" charset="-128"/>
              </a:rPr>
              <a:t>Jennifer L. Baker, </a:t>
            </a:r>
            <a:r>
              <a:rPr lang="sv-SE" sz="1200" b="0" i="0" kern="1200" dirty="0" err="1" smtClean="0">
                <a:solidFill>
                  <a:schemeClr val="tx1"/>
                </a:solidFill>
                <a:latin typeface="Arial" charset="0"/>
                <a:ea typeface="ＭＳ Ｐゴシック" pitchFamily="1" charset="-128"/>
                <a:cs typeface="ＭＳ Ｐゴシック" charset="-128"/>
              </a:rPr>
              <a:t>Institute</a:t>
            </a:r>
            <a:r>
              <a:rPr lang="sv-SE" sz="1200" b="0" i="0" kern="1200" dirty="0" smtClean="0">
                <a:solidFill>
                  <a:schemeClr val="tx1"/>
                </a:solidFill>
                <a:latin typeface="Arial" charset="0"/>
                <a:ea typeface="ＭＳ Ｐゴシック" pitchFamily="1" charset="-128"/>
                <a:cs typeface="ＭＳ Ｐゴシック" charset="-128"/>
              </a:rPr>
              <a:t> of Preventive Medicine, DENMARK</a:t>
            </a:r>
          </a:p>
          <a:p>
            <a:endParaRPr lang="en-US" dirty="0"/>
          </a:p>
        </p:txBody>
      </p:sp>
      <p:sp>
        <p:nvSpPr>
          <p:cNvPr id="4" name="Slide Number Placeholder 3"/>
          <p:cNvSpPr>
            <a:spLocks noGrp="1"/>
          </p:cNvSpPr>
          <p:nvPr>
            <p:ph type="sldNum" sz="quarter" idx="10"/>
          </p:nvPr>
        </p:nvSpPr>
        <p:spPr/>
        <p:txBody>
          <a:bodyPr/>
          <a:lstStyle/>
          <a:p>
            <a:pPr>
              <a:defRPr/>
            </a:pPr>
            <a:fld id="{7BDF5482-67C8-470B-BD9E-B49336B6B455}" type="slidenum">
              <a:rPr lang="de-DE" smtClean="0"/>
              <a:pPr>
                <a:defRPr/>
              </a:pPr>
              <a:t>8</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a:t>
            </a:r>
            <a:r>
              <a:rPr lang="en-US" baseline="0" dirty="0" smtClean="0"/>
              <a:t> the authors table – we can see </a:t>
            </a:r>
            <a:r>
              <a:rPr lang="en-US" dirty="0" smtClean="0"/>
              <a:t>the effect seems to be strongest in children of primary school age.</a:t>
            </a:r>
            <a:endParaRPr lang="en-US" dirty="0"/>
          </a:p>
        </p:txBody>
      </p:sp>
      <p:sp>
        <p:nvSpPr>
          <p:cNvPr id="4" name="Slide Number Placeholder 3"/>
          <p:cNvSpPr>
            <a:spLocks noGrp="1"/>
          </p:cNvSpPr>
          <p:nvPr>
            <p:ph type="sldNum" sz="quarter" idx="10"/>
          </p:nvPr>
        </p:nvSpPr>
        <p:spPr/>
        <p:txBody>
          <a:bodyPr/>
          <a:lstStyle/>
          <a:p>
            <a:pPr>
              <a:defRPr/>
            </a:pPr>
            <a:fld id="{7BDF5482-67C8-470B-BD9E-B49336B6B455}" type="slidenum">
              <a:rPr lang="de-DE" smtClean="0"/>
              <a:pPr>
                <a:defRPr/>
              </a:pPr>
              <a:t>9</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390036" y="994561"/>
            <a:ext cx="4024153" cy="3407235"/>
          </a:xfrm>
          <a:prstGeom prst="rect">
            <a:avLst/>
          </a:prstGeom>
          <a:solidFill>
            <a:srgbClr val="FFFFFF"/>
          </a:solidFill>
          <a:ln w="9525">
            <a:solidFill>
              <a:srgbClr val="000000"/>
            </a:solidFill>
            <a:miter lim="800000"/>
            <a:headEnd/>
            <a:tailEnd/>
          </a:ln>
          <a:effectLst/>
        </p:spPr>
        <p:txBody>
          <a:bodyPr wrap="none" lIns="85871" tIns="42936" rIns="85871" bIns="42936" anchor="ctr"/>
          <a:lstStyle/>
          <a:p>
            <a:endParaRPr lang="en-US"/>
          </a:p>
        </p:txBody>
      </p:sp>
      <p:sp>
        <p:nvSpPr>
          <p:cNvPr id="4098" name="Text Box 2"/>
          <p:cNvSpPr txBox="1">
            <a:spLocks noGrp="1" noChangeArrowheads="1"/>
          </p:cNvSpPr>
          <p:nvPr>
            <p:ph type="body"/>
          </p:nvPr>
        </p:nvSpPr>
        <p:spPr bwMode="auto">
          <a:xfrm>
            <a:off x="1038357" y="4731226"/>
            <a:ext cx="4734460" cy="3780588"/>
          </a:xfrm>
          <a:prstGeom prst="rect">
            <a:avLst/>
          </a:prstGeom>
          <a:noFill/>
          <a:ln>
            <a:round/>
            <a:headEnd/>
            <a:tailEnd/>
          </a:ln>
        </p:spPr>
        <p:txBody>
          <a:bodyPr lIns="0" tIns="0" rIns="0" bIns="0"/>
          <a:lstStyle/>
          <a:p>
            <a:pPr marL="80504" indent="-80504" eaLnBrk="1">
              <a:lnSpc>
                <a:spcPct val="93000"/>
              </a:lnSpc>
              <a:spcBef>
                <a:spcPct val="0"/>
              </a:spcBef>
              <a:buSzPct val="45000"/>
              <a:tabLst>
                <a:tab pos="679814" algn="l"/>
                <a:tab pos="1359629" algn="l"/>
                <a:tab pos="2039443" algn="l"/>
                <a:tab pos="2719258" algn="l"/>
                <a:tab pos="3399072" algn="l"/>
                <a:tab pos="4078887" algn="l"/>
                <a:tab pos="4758701" algn="l"/>
              </a:tabLst>
            </a:pPr>
            <a:r>
              <a:rPr lang="en-GB" dirty="0">
                <a:latin typeface="Arial" pitchFamily="34" charset="0"/>
                <a:ea typeface="msgothic" charset="0"/>
                <a:cs typeface="msgothic" charset="0"/>
              </a:rPr>
              <a:t>Relative risk (95% CI) of being overweight or obese at 4 and 6 y of age [defined by using IOTF </a:t>
            </a:r>
            <a:r>
              <a:rPr lang="en-GB" dirty="0" err="1">
                <a:latin typeface="Arial" pitchFamily="34" charset="0"/>
                <a:ea typeface="msgothic" charset="0"/>
                <a:cs typeface="msgothic" charset="0"/>
              </a:rPr>
              <a:t>cutoffs</a:t>
            </a:r>
            <a:r>
              <a:rPr lang="en-GB" dirty="0">
                <a:latin typeface="Arial" pitchFamily="34" charset="0"/>
                <a:ea typeface="msgothic" charset="0"/>
                <a:cs typeface="msgothic" charset="0"/>
              </a:rPr>
              <a:t> (22)], according to number of early-life risk factors (number of children: 116 at 4 y and 109 at 6 y with no risk factors, 233 at 4 y and 251 at 6 y with 1 risk factor, 200 at 4 y and 224 at 6 y with 2 risk factors, 102 at 4 y and 119 at 6 y with 3 risk factors, and 37 at 4 y and 46 at 6 y with 4 or 5 risk factors). Data are adjusted for child's gestational age at birth, as well as maternal height, education, parity, and age at child's birth. </a:t>
            </a:r>
            <a:r>
              <a:rPr lang="en-GB" i="1" dirty="0">
                <a:latin typeface="Arial" pitchFamily="34" charset="0"/>
                <a:ea typeface="msgothic" charset="0"/>
                <a:cs typeface="msgothic" charset="0"/>
              </a:rPr>
              <a:t>P</a:t>
            </a:r>
            <a:r>
              <a:rPr lang="en-GB" dirty="0">
                <a:latin typeface="Arial" pitchFamily="34" charset="0"/>
                <a:ea typeface="msgothic" charset="0"/>
                <a:cs typeface="msgothic" charset="0"/>
              </a:rPr>
              <a:t> values were determined by Poisson regression models with robust variance of IOTF overweight/obese on continuous risk factor score. IOTF, International Obesity Task Force.</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 Id="rId5" Type="http://schemas.openxmlformats.org/officeDocument/2006/relationships/image" Target="../media/image4.jpeg"/><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18" name="Gruppieren 17"/>
          <p:cNvGrpSpPr/>
          <p:nvPr userDrawn="1"/>
        </p:nvGrpSpPr>
        <p:grpSpPr>
          <a:xfrm>
            <a:off x="0" y="0"/>
            <a:ext cx="9145588" cy="6859588"/>
            <a:chOff x="0" y="0"/>
            <a:chExt cx="9145588" cy="6859588"/>
          </a:xfrm>
        </p:grpSpPr>
        <p:pic>
          <p:nvPicPr>
            <p:cNvPr id="4" name="Picture 1035" descr="ifamily back 2"/>
            <p:cNvPicPr>
              <a:picLocks noChangeAspect="1" noChangeArrowheads="1"/>
            </p:cNvPicPr>
            <p:nvPr userDrawn="1"/>
          </p:nvPicPr>
          <p:blipFill>
            <a:blip r:embed="rId3" cstate="print"/>
            <a:srcRect/>
            <a:stretch>
              <a:fillRect/>
            </a:stretch>
          </p:blipFill>
          <p:spPr bwMode="auto">
            <a:xfrm>
              <a:off x="0" y="0"/>
              <a:ext cx="9145588" cy="6859588"/>
            </a:xfrm>
            <a:prstGeom prst="rect">
              <a:avLst/>
            </a:prstGeom>
            <a:noFill/>
          </p:spPr>
        </p:pic>
        <p:sp>
          <p:nvSpPr>
            <p:cNvPr id="12" name="Rechteck 11"/>
            <p:cNvSpPr/>
            <p:nvPr userDrawn="1"/>
          </p:nvSpPr>
          <p:spPr bwMode="auto">
            <a:xfrm>
              <a:off x="1979712" y="5733256"/>
              <a:ext cx="6984776" cy="108012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4" name="Textfeld 13"/>
            <p:cNvSpPr txBox="1"/>
            <p:nvPr userDrawn="1"/>
          </p:nvSpPr>
          <p:spPr>
            <a:xfrm>
              <a:off x="6847308" y="6525394"/>
              <a:ext cx="1080120" cy="230832"/>
            </a:xfrm>
            <a:prstGeom prst="rect">
              <a:avLst/>
            </a:prstGeom>
            <a:noFill/>
          </p:spPr>
          <p:txBody>
            <a:bodyPr wrap="square" rtlCol="0">
              <a:spAutoFit/>
            </a:bodyPr>
            <a:lstStyle/>
            <a:p>
              <a:pPr algn="r"/>
              <a:r>
                <a:rPr lang="de-DE" sz="900" b="0" dirty="0" smtClean="0">
                  <a:solidFill>
                    <a:schemeClr val="bg2"/>
                  </a:solidFill>
                  <a:latin typeface="Arial Bold"/>
                </a:rPr>
                <a:t>Building</a:t>
              </a:r>
              <a:r>
                <a:rPr lang="de-DE" sz="900" b="0" baseline="0" dirty="0" smtClean="0">
                  <a:solidFill>
                    <a:schemeClr val="bg2"/>
                  </a:solidFill>
                  <a:latin typeface="Arial Bold"/>
                </a:rPr>
                <a:t> on </a:t>
              </a:r>
              <a:endParaRPr lang="de-DE" sz="900" b="0" dirty="0">
                <a:solidFill>
                  <a:schemeClr val="bg2"/>
                </a:solidFill>
                <a:latin typeface="Arial Bold"/>
              </a:endParaRPr>
            </a:p>
          </p:txBody>
        </p:sp>
        <p:sp>
          <p:nvSpPr>
            <p:cNvPr id="16" name="Text Box 2"/>
            <p:cNvSpPr txBox="1">
              <a:spLocks noChangeArrowheads="1"/>
            </p:cNvSpPr>
            <p:nvPr userDrawn="1"/>
          </p:nvSpPr>
          <p:spPr bwMode="auto">
            <a:xfrm>
              <a:off x="2953916" y="6256362"/>
              <a:ext cx="3312393" cy="486752"/>
            </a:xfrm>
            <a:prstGeom prst="rect">
              <a:avLst/>
            </a:prstGeom>
            <a:no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ts val="1100"/>
                </a:lnSpc>
                <a:spcBef>
                  <a:spcPct val="0"/>
                </a:spcBef>
                <a:spcAft>
                  <a:spcPct val="0"/>
                </a:spcAft>
                <a:buClrTx/>
                <a:buSzTx/>
                <a:buFontTx/>
                <a:buNone/>
                <a:tabLst/>
              </a:pPr>
              <a:r>
                <a:rPr kumimoji="0" lang="en-GB" altLang="en-US" sz="800" b="0" i="0" u="none" strike="noStrike" cap="none" normalizeH="0" baseline="0" dirty="0" smtClean="0">
                  <a:ln>
                    <a:noFill/>
                  </a:ln>
                  <a:solidFill>
                    <a:srgbClr val="808080"/>
                  </a:solidFill>
                  <a:effectLst/>
                  <a:latin typeface="Arial" pitchFamily="34" charset="0"/>
                  <a:cs typeface="Arial" pitchFamily="34" charset="0"/>
                </a:rPr>
                <a:t>This project has received funding from the European Union’s Seventh Framework Programme for research, technological development and demonstration under grant agreement No. 266044</a:t>
              </a:r>
            </a:p>
            <a:p>
              <a:pPr marL="0" marR="0" lvl="0" indent="0" algn="l" defTabSz="914400" rtl="0" eaLnBrk="1" fontAlgn="base" latinLnBrk="0" hangingPunct="1">
                <a:lnSpc>
                  <a:spcPts val="11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7" name="Grafik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19378" y="6409903"/>
              <a:ext cx="1098068" cy="399451"/>
            </a:xfrm>
            <a:prstGeom prst="rect">
              <a:avLst/>
            </a:prstGeom>
          </p:spPr>
        </p:pic>
        <p:pic>
          <p:nvPicPr>
            <p:cNvPr id="2" name="Grafik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28557" y="6287628"/>
              <a:ext cx="633600" cy="419832"/>
            </a:xfrm>
            <a:prstGeom prst="rect">
              <a:avLst/>
            </a:prstGeom>
          </p:spPr>
        </p:pic>
      </p:grpSp>
      <p:sp>
        <p:nvSpPr>
          <p:cNvPr id="5" name="Text Box 9"/>
          <p:cNvSpPr txBox="1">
            <a:spLocks noChangeArrowheads="1"/>
          </p:cNvSpPr>
          <p:nvPr userDrawn="1"/>
        </p:nvSpPr>
        <p:spPr bwMode="auto">
          <a:xfrm>
            <a:off x="2362200" y="4876800"/>
            <a:ext cx="3733800" cy="203200"/>
          </a:xfrm>
          <a:prstGeom prst="rect">
            <a:avLst/>
          </a:prstGeom>
          <a:noFill/>
          <a:ln>
            <a:noFill/>
          </a:ln>
          <a:extLst/>
        </p:spPr>
        <p:txBody>
          <a:bodyPr lIns="0" tIns="0" rIns="0" bIns="0">
            <a:prstTxWarp prst="textNoShape">
              <a:avLst/>
            </a:prstTxWarp>
            <a:spAutoFit/>
          </a:bodyPr>
          <a:lstStyle/>
          <a:p>
            <a:pPr>
              <a:lnSpc>
                <a:spcPts val="1600"/>
              </a:lnSpc>
              <a:defRPr/>
            </a:pPr>
            <a:r>
              <a:rPr lang="de-DE" sz="1100">
                <a:solidFill>
                  <a:schemeClr val="accent1"/>
                </a:solidFill>
                <a:latin typeface="Arial" pitchFamily="-72" charset="0"/>
                <a:ea typeface="Gill Sans" pitchFamily="-72" charset="0"/>
                <a:cs typeface="Gill Sans" pitchFamily="-72" charset="0"/>
              </a:rPr>
              <a:t>- on behalf of the I.Family consortium -</a:t>
            </a:r>
          </a:p>
        </p:txBody>
      </p:sp>
      <p:sp>
        <p:nvSpPr>
          <p:cNvPr id="6" name="Rectangle 22"/>
          <p:cNvSpPr>
            <a:spLocks noChangeArrowheads="1"/>
          </p:cNvSpPr>
          <p:nvPr userDrawn="1"/>
        </p:nvSpPr>
        <p:spPr bwMode="auto">
          <a:xfrm>
            <a:off x="4356100" y="5756275"/>
            <a:ext cx="184150" cy="457200"/>
          </a:xfrm>
          <a:prstGeom prst="rect">
            <a:avLst/>
          </a:prstGeom>
          <a:noFill/>
          <a:ln w="9525">
            <a:noFill/>
            <a:miter lim="800000"/>
            <a:headEnd/>
            <a:tailEnd/>
          </a:ln>
          <a:effectLst/>
        </p:spPr>
        <p:txBody>
          <a:bodyPr wrap="none" anchor="ctr">
            <a:prstTxWarp prst="textNoShape">
              <a:avLst/>
            </a:prstTxWarp>
            <a:spAutoFit/>
          </a:bodyPr>
          <a:lstStyle/>
          <a:p>
            <a:pPr eaLnBrk="0" hangingPunct="0">
              <a:spcBef>
                <a:spcPct val="50000"/>
              </a:spcBef>
              <a:defRPr/>
            </a:pPr>
            <a:endParaRPr lang="en-GB">
              <a:latin typeface="Arial" pitchFamily="-72" charset="0"/>
              <a:ea typeface="ＭＳ Ｐゴシック" pitchFamily="-72" charset="-128"/>
              <a:cs typeface="ＭＳ Ｐゴシック" pitchFamily="-72" charset="-128"/>
            </a:endParaRPr>
          </a:p>
        </p:txBody>
      </p:sp>
      <p:sp>
        <p:nvSpPr>
          <p:cNvPr id="7" name="Rectangle 32"/>
          <p:cNvSpPr>
            <a:spLocks noChangeArrowheads="1"/>
          </p:cNvSpPr>
          <p:nvPr userDrawn="1"/>
        </p:nvSpPr>
        <p:spPr bwMode="auto">
          <a:xfrm>
            <a:off x="6372225" y="280988"/>
            <a:ext cx="184150" cy="457200"/>
          </a:xfrm>
          <a:prstGeom prst="rect">
            <a:avLst/>
          </a:prstGeom>
          <a:noFill/>
          <a:ln w="9525">
            <a:noFill/>
            <a:miter lim="800000"/>
            <a:headEnd/>
            <a:tailEnd/>
          </a:ln>
          <a:effectLst/>
        </p:spPr>
        <p:txBody>
          <a:bodyPr wrap="none" anchor="ctr">
            <a:prstTxWarp prst="textNoShape">
              <a:avLst/>
            </a:prstTxWarp>
            <a:spAutoFit/>
          </a:bodyPr>
          <a:lstStyle/>
          <a:p>
            <a:pPr eaLnBrk="0" hangingPunct="0">
              <a:spcBef>
                <a:spcPct val="50000"/>
              </a:spcBef>
              <a:defRPr/>
            </a:pPr>
            <a:endParaRPr lang="en-GB">
              <a:latin typeface="Arial" pitchFamily="-72" charset="0"/>
              <a:ea typeface="ＭＳ Ｐゴシック" pitchFamily="-72" charset="-128"/>
              <a:cs typeface="ＭＳ Ｐゴシック" pitchFamily="-72" charset="-128"/>
            </a:endParaRPr>
          </a:p>
        </p:txBody>
      </p:sp>
      <p:grpSp>
        <p:nvGrpSpPr>
          <p:cNvPr id="8" name="Group 34"/>
          <p:cNvGrpSpPr>
            <a:grpSpLocks/>
          </p:cNvGrpSpPr>
          <p:nvPr userDrawn="1"/>
        </p:nvGrpSpPr>
        <p:grpSpPr bwMode="auto">
          <a:xfrm>
            <a:off x="6443663" y="198438"/>
            <a:ext cx="2463800" cy="641350"/>
            <a:chOff x="4059" y="125"/>
            <a:chExt cx="1552" cy="404"/>
          </a:xfrm>
        </p:grpSpPr>
        <p:sp>
          <p:nvSpPr>
            <p:cNvPr id="9" name="Rectangle 33"/>
            <p:cNvSpPr>
              <a:spLocks noChangeArrowheads="1"/>
            </p:cNvSpPr>
            <p:nvPr userDrawn="1"/>
          </p:nvSpPr>
          <p:spPr bwMode="auto">
            <a:xfrm>
              <a:off x="4059" y="154"/>
              <a:ext cx="1543" cy="288"/>
            </a:xfrm>
            <a:prstGeom prst="rect">
              <a:avLst/>
            </a:prstGeom>
            <a:solidFill>
              <a:schemeClr val="bg1"/>
            </a:solidFill>
            <a:ln w="9525">
              <a:noFill/>
              <a:miter lim="800000"/>
              <a:headEnd/>
              <a:tailEnd/>
            </a:ln>
            <a:effectLst/>
          </p:spPr>
          <p:txBody>
            <a:bodyPr anchor="ctr">
              <a:prstTxWarp prst="textNoShape">
                <a:avLst/>
              </a:prstTxWarp>
              <a:spAutoFit/>
            </a:bodyPr>
            <a:lstStyle/>
            <a:p>
              <a:pPr eaLnBrk="0" hangingPunct="0">
                <a:spcBef>
                  <a:spcPct val="50000"/>
                </a:spcBef>
                <a:defRPr/>
              </a:pPr>
              <a:endParaRPr lang="en-GB">
                <a:latin typeface="Arial" pitchFamily="-72" charset="0"/>
                <a:ea typeface="ＭＳ Ｐゴシック" pitchFamily="-72" charset="-128"/>
                <a:cs typeface="ＭＳ Ｐゴシック" pitchFamily="-72" charset="-128"/>
              </a:endParaRPr>
            </a:p>
          </p:txBody>
        </p:sp>
        <p:sp>
          <p:nvSpPr>
            <p:cNvPr id="10" name="Text Box 26"/>
            <p:cNvSpPr txBox="1">
              <a:spLocks noChangeArrowheads="1"/>
            </p:cNvSpPr>
            <p:nvPr userDrawn="1"/>
          </p:nvSpPr>
          <p:spPr bwMode="auto">
            <a:xfrm>
              <a:off x="4114" y="125"/>
              <a:ext cx="1497" cy="404"/>
            </a:xfrm>
            <a:prstGeom prst="rect">
              <a:avLst/>
            </a:prstGeom>
            <a:noFill/>
            <a:ln w="9525">
              <a:noFill/>
              <a:miter lim="800000"/>
              <a:headEnd/>
              <a:tailEnd/>
            </a:ln>
            <a:effectLst/>
          </p:spPr>
          <p:txBody>
            <a:bodyPr>
              <a:prstTxWarp prst="textNoShape">
                <a:avLst/>
              </a:prstTxWarp>
              <a:spAutoFit/>
            </a:bodyPr>
            <a:lstStyle/>
            <a:p>
              <a:pPr algn="ctr" eaLnBrk="0" hangingPunct="0">
                <a:spcBef>
                  <a:spcPct val="50000"/>
                </a:spcBef>
                <a:defRPr/>
              </a:pPr>
              <a:endParaRPr lang="en-US" sz="3600" b="1">
                <a:solidFill>
                  <a:schemeClr val="bg2"/>
                </a:solidFill>
                <a:latin typeface="Arial" pitchFamily="-72" charset="0"/>
                <a:ea typeface="ＭＳ Ｐゴシック" pitchFamily="-72" charset="-128"/>
                <a:cs typeface="ＭＳ Ｐゴシック" pitchFamily="-72" charset="-128"/>
              </a:endParaRPr>
            </a:p>
          </p:txBody>
        </p:sp>
      </p:grpSp>
      <p:sp>
        <p:nvSpPr>
          <p:cNvPr id="3074" name="Rectangle 2"/>
          <p:cNvSpPr>
            <a:spLocks noGrp="1" noChangeArrowheads="1"/>
          </p:cNvSpPr>
          <p:nvPr userDrawn="1">
            <p:ph type="ctrTitle"/>
          </p:nvPr>
        </p:nvSpPr>
        <p:spPr>
          <a:xfrm>
            <a:off x="2133599" y="2895600"/>
            <a:ext cx="6545263" cy="1828800"/>
          </a:xfrm>
          <a:prstGeom prst="rect">
            <a:avLst/>
          </a:prstGeom>
        </p:spPr>
        <p:txBody>
          <a:bodyPr anchor="t"/>
          <a:lstStyle>
            <a:lvl1pPr>
              <a:lnSpc>
                <a:spcPts val="5200"/>
              </a:lnSpc>
              <a:defRPr sz="5500" b="0">
                <a:solidFill>
                  <a:schemeClr val="accent1"/>
                </a:solidFill>
              </a:defRPr>
            </a:lvl1pPr>
          </a:lstStyle>
          <a:p>
            <a:pPr lvl="0"/>
            <a:r>
              <a:rPr lang="de-DE" noProof="0" smtClean="0"/>
              <a:t>Titelmasterformat durch Klicken bearbeiten</a:t>
            </a:r>
            <a:endParaRPr lang="de-DE" noProof="0" dirty="0" smtClean="0"/>
          </a:p>
        </p:txBody>
      </p:sp>
      <p:sp>
        <p:nvSpPr>
          <p:cNvPr id="3075" name="Rectangle 3"/>
          <p:cNvSpPr>
            <a:spLocks noGrp="1" noChangeArrowheads="1"/>
          </p:cNvSpPr>
          <p:nvPr userDrawn="1">
            <p:ph type="subTitle" idx="1"/>
          </p:nvPr>
        </p:nvSpPr>
        <p:spPr>
          <a:xfrm>
            <a:off x="2133599" y="4876800"/>
            <a:ext cx="6462713" cy="377491"/>
          </a:xfrm>
        </p:spPr>
        <p:txBody>
          <a:bodyPr/>
          <a:lstStyle>
            <a:lvl1pPr marL="0" indent="0">
              <a:lnSpc>
                <a:spcPts val="1600"/>
              </a:lnSpc>
              <a:spcBef>
                <a:spcPct val="0"/>
              </a:spcBef>
              <a:buFont typeface="Wingdings" pitchFamily="2" charset="2"/>
              <a:buNone/>
              <a:defRPr sz="1800">
                <a:solidFill>
                  <a:schemeClr val="accent1"/>
                </a:solidFill>
              </a:defRPr>
            </a:lvl1pPr>
          </a:lstStyle>
          <a:p>
            <a:pPr lvl="0"/>
            <a:r>
              <a:rPr lang="de-DE" noProof="0" smtClean="0"/>
              <a:t>Formatvorlage des Untertitelmasters durch Klicken bearbeiten</a:t>
            </a:r>
            <a:endParaRPr lang="de-DE" noProof="0" dirty="0"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a:xfrm>
            <a:off x="990600" y="100013"/>
            <a:ext cx="5189538" cy="966787"/>
          </a:xfrm>
          <a:prstGeom prst="rect">
            <a:avLst/>
          </a:prstGeom>
        </p:spPr>
        <p:txBody>
          <a:bodyPr/>
          <a:lstStyle/>
          <a:p>
            <a:r>
              <a:rPr lang="de-DE" smtClean="0"/>
              <a:t>Titelmasterformat durch Klicken bearbeiten</a:t>
            </a:r>
            <a:endParaRPr lang="en-GB"/>
          </a:p>
        </p:txBody>
      </p:sp>
      <p:sp>
        <p:nvSpPr>
          <p:cNvPr id="3" name="Vertical Text Placehold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5250" y="100013"/>
            <a:ext cx="1998663" cy="2873375"/>
          </a:xfrm>
          <a:prstGeom prst="rect">
            <a:avLst/>
          </a:prstGeom>
        </p:spPr>
        <p:txBody>
          <a:bodyPr vert="eaVert"/>
          <a:lstStyle/>
          <a:p>
            <a:r>
              <a:rPr lang="de-DE" smtClean="0"/>
              <a:t>Titelmasterformat durch Klicken bearbeiten</a:t>
            </a:r>
            <a:endParaRPr lang="en-GB"/>
          </a:p>
        </p:txBody>
      </p:sp>
      <p:sp>
        <p:nvSpPr>
          <p:cNvPr id="3" name="Vertical Text Placeholder 2"/>
          <p:cNvSpPr>
            <a:spLocks noGrp="1"/>
          </p:cNvSpPr>
          <p:nvPr>
            <p:ph type="body" orient="vert" idx="1"/>
          </p:nvPr>
        </p:nvSpPr>
        <p:spPr>
          <a:xfrm>
            <a:off x="449263" y="100013"/>
            <a:ext cx="5843587" cy="287337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2209800" y="100013"/>
            <a:ext cx="6553200" cy="738187"/>
          </a:xfrm>
          <a:prstGeom prst="rect">
            <a:avLst/>
          </a:prstGeom>
        </p:spPr>
        <p:txBody>
          <a:bodyPr/>
          <a:lstStyle/>
          <a:p>
            <a:r>
              <a:rPr lang="de-DE" smtClean="0"/>
              <a:t>Titelmasterformat durch Klicken bearbeiten</a:t>
            </a:r>
            <a:endParaRPr lang="en-GB" dirty="0"/>
          </a:p>
        </p:txBody>
      </p:sp>
      <p:sp>
        <p:nvSpPr>
          <p:cNvPr id="3" name="Content Placeholder 2"/>
          <p:cNvSpPr>
            <a:spLocks noGrp="1"/>
          </p:cNvSpPr>
          <p:nvPr>
            <p:ph idx="1"/>
          </p:nvPr>
        </p:nvSpPr>
        <p:spPr>
          <a:xfrm>
            <a:off x="2209800" y="1438274"/>
            <a:ext cx="6553200" cy="46800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285999" y="4406900"/>
            <a:ext cx="6208713" cy="1362075"/>
          </a:xfrm>
          <a:prstGeom prst="rect">
            <a:avLst/>
          </a:prstGeom>
        </p:spPr>
        <p:txBody>
          <a:bodyPr anchor="t"/>
          <a:lstStyle>
            <a:lvl1pPr algn="l">
              <a:defRPr sz="4000" b="1" cap="all"/>
            </a:lvl1pPr>
          </a:lstStyle>
          <a:p>
            <a:r>
              <a:rPr lang="de-DE" smtClean="0"/>
              <a:t>Titelmasterformat durch Klicken bearbeiten</a:t>
            </a:r>
            <a:endParaRPr lang="en-GB" dirty="0"/>
          </a:p>
        </p:txBody>
      </p:sp>
      <p:sp>
        <p:nvSpPr>
          <p:cNvPr id="3" name="Text Placeholder 2"/>
          <p:cNvSpPr>
            <a:spLocks noGrp="1"/>
          </p:cNvSpPr>
          <p:nvPr>
            <p:ph type="body" idx="1"/>
          </p:nvPr>
        </p:nvSpPr>
        <p:spPr>
          <a:xfrm>
            <a:off x="2285999" y="2906713"/>
            <a:ext cx="6208713"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2209800" y="100013"/>
            <a:ext cx="6324600" cy="738187"/>
          </a:xfrm>
          <a:prstGeom prst="rect">
            <a:avLst/>
          </a:prstGeom>
        </p:spPr>
        <p:txBody>
          <a:bodyPr/>
          <a:lstStyle/>
          <a:p>
            <a:r>
              <a:rPr lang="de-DE" smtClean="0"/>
              <a:t>Titelmasterformat durch Klicken bearbeiten</a:t>
            </a:r>
            <a:endParaRPr lang="en-GB" dirty="0"/>
          </a:p>
        </p:txBody>
      </p:sp>
      <p:sp>
        <p:nvSpPr>
          <p:cNvPr id="3" name="Content Placeholder 2"/>
          <p:cNvSpPr>
            <a:spLocks noGrp="1"/>
          </p:cNvSpPr>
          <p:nvPr>
            <p:ph sz="half" idx="1"/>
          </p:nvPr>
        </p:nvSpPr>
        <p:spPr>
          <a:xfrm>
            <a:off x="2209799" y="1371600"/>
            <a:ext cx="3096000" cy="468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dirty="0"/>
          </a:p>
        </p:txBody>
      </p:sp>
      <p:sp>
        <p:nvSpPr>
          <p:cNvPr id="4" name="Content Placeholder 3"/>
          <p:cNvSpPr>
            <a:spLocks noGrp="1"/>
          </p:cNvSpPr>
          <p:nvPr>
            <p:ph sz="half" idx="2"/>
          </p:nvPr>
        </p:nvSpPr>
        <p:spPr>
          <a:xfrm>
            <a:off x="5652000" y="1371600"/>
            <a:ext cx="3096000" cy="468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de-DE" smtClean="0"/>
              <a:t>Titelmasterformat durch Klicken bearbeiten</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990600" y="100013"/>
            <a:ext cx="5189538" cy="966787"/>
          </a:xfrm>
          <a:prstGeom prst="rect">
            <a:avLst/>
          </a:prstGeom>
        </p:spPr>
        <p:txBody>
          <a:bodyPr/>
          <a:lstStyle/>
          <a:p>
            <a:r>
              <a:rPr lang="de-DE" smtClean="0"/>
              <a:t>Titelmasterformat durch Klicken bearbeiten</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lstStyle>
            <a:lvl1pPr algn="l">
              <a:defRPr sz="2000" b="1"/>
            </a:lvl1pPr>
          </a:lstStyle>
          <a:p>
            <a:r>
              <a:rPr lang="de-DE" smtClean="0"/>
              <a:t>Titelmasterformat durch Klicken bearbeiten</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5486400" cy="566738"/>
          </a:xfrm>
          <a:prstGeom prst="rect">
            <a:avLst/>
          </a:prstGeom>
        </p:spPr>
        <p:txBody>
          <a:bodyPr>
            <a:normAutofit/>
          </a:bodyPr>
          <a:lstStyle>
            <a:lvl1pPr algn="l">
              <a:defRPr sz="2400" b="1"/>
            </a:lvl1pPr>
          </a:lstStyle>
          <a:p>
            <a:r>
              <a:rPr lang="de-DE" smtClean="0"/>
              <a:t>Titelmasterformat durch Klicken bearbeiten</a:t>
            </a:r>
            <a:endParaRPr lang="en-GB" dirty="0"/>
          </a:p>
        </p:txBody>
      </p:sp>
      <p:sp>
        <p:nvSpPr>
          <p:cNvPr id="3" name="Picture Placeholder 2"/>
          <p:cNvSpPr>
            <a:spLocks noGrp="1"/>
          </p:cNvSpPr>
          <p:nvPr>
            <p:ph type="pic" idx="1"/>
          </p:nvPr>
        </p:nvSpPr>
        <p:spPr>
          <a:xfrm>
            <a:off x="2209800" y="12192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endParaRPr lang="en-GB" noProof="0" smtClean="0"/>
          </a:p>
        </p:txBody>
      </p:sp>
      <p:sp>
        <p:nvSpPr>
          <p:cNvPr id="4" name="Text Placeholder 3"/>
          <p:cNvSpPr>
            <a:spLocks noGrp="1"/>
          </p:cNvSpPr>
          <p:nvPr>
            <p:ph type="body" sz="half" idx="2"/>
          </p:nvPr>
        </p:nvSpPr>
        <p:spPr>
          <a:xfrm>
            <a:off x="2209800" y="5486400"/>
            <a:ext cx="5486400" cy="609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9" name="Picture 5" descr="ifamily back 1"/>
          <p:cNvPicPr>
            <a:picLocks noChangeAspect="1" noChangeArrowheads="1"/>
          </p:cNvPicPr>
          <p:nvPr/>
        </p:nvPicPr>
        <p:blipFill>
          <a:blip r:embed="rId13" cstate="print"/>
          <a:srcRect/>
          <a:stretch>
            <a:fillRect/>
          </a:stretch>
        </p:blipFill>
        <p:spPr bwMode="auto">
          <a:xfrm>
            <a:off x="0" y="0"/>
            <a:ext cx="9145588" cy="6859588"/>
          </a:xfrm>
          <a:prstGeom prst="rect">
            <a:avLst/>
          </a:prstGeom>
          <a:noFill/>
        </p:spPr>
      </p:pic>
      <p:sp>
        <p:nvSpPr>
          <p:cNvPr id="8" name="Rechteck 7"/>
          <p:cNvSpPr/>
          <p:nvPr userDrawn="1"/>
        </p:nvSpPr>
        <p:spPr bwMode="auto">
          <a:xfrm>
            <a:off x="1979712" y="5733256"/>
            <a:ext cx="6984776" cy="461665"/>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 name="Textfeld 2"/>
          <p:cNvSpPr txBox="1"/>
          <p:nvPr userDrawn="1"/>
        </p:nvSpPr>
        <p:spPr>
          <a:xfrm>
            <a:off x="4139952" y="6525394"/>
            <a:ext cx="3787476" cy="230832"/>
          </a:xfrm>
          <a:prstGeom prst="rect">
            <a:avLst/>
          </a:prstGeom>
          <a:noFill/>
        </p:spPr>
        <p:txBody>
          <a:bodyPr wrap="square" rtlCol="0">
            <a:spAutoFit/>
          </a:bodyPr>
          <a:lstStyle/>
          <a:p>
            <a:pPr algn="r"/>
            <a:r>
              <a:rPr lang="de-DE" sz="900" b="0" dirty="0" err="1" smtClean="0">
                <a:solidFill>
                  <a:schemeClr val="bg2"/>
                </a:solidFill>
                <a:latin typeface="Arial Bold"/>
              </a:rPr>
              <a:t>Funded</a:t>
            </a:r>
            <a:r>
              <a:rPr lang="de-DE" sz="900" b="0" dirty="0" smtClean="0">
                <a:solidFill>
                  <a:schemeClr val="bg2"/>
                </a:solidFill>
                <a:latin typeface="Arial Bold"/>
              </a:rPr>
              <a:t> </a:t>
            </a:r>
            <a:r>
              <a:rPr lang="de-DE" sz="900" b="0" dirty="0" err="1" smtClean="0">
                <a:solidFill>
                  <a:schemeClr val="bg2"/>
                </a:solidFill>
                <a:latin typeface="Arial Bold"/>
              </a:rPr>
              <a:t>by</a:t>
            </a:r>
            <a:r>
              <a:rPr lang="de-DE" sz="900" b="0" dirty="0" smtClean="0">
                <a:solidFill>
                  <a:schemeClr val="bg2"/>
                </a:solidFill>
                <a:latin typeface="Arial Bold"/>
              </a:rPr>
              <a:t> </a:t>
            </a:r>
            <a:r>
              <a:rPr lang="de-DE" sz="900" b="0" dirty="0" err="1" smtClean="0">
                <a:solidFill>
                  <a:schemeClr val="bg2"/>
                </a:solidFill>
                <a:latin typeface="Arial Bold"/>
              </a:rPr>
              <a:t>the</a:t>
            </a:r>
            <a:r>
              <a:rPr lang="de-DE" sz="900" b="0" dirty="0" smtClean="0">
                <a:solidFill>
                  <a:schemeClr val="bg2"/>
                </a:solidFill>
                <a:latin typeface="Arial Bold"/>
              </a:rPr>
              <a:t> EC, FP 7,</a:t>
            </a:r>
            <a:r>
              <a:rPr lang="de-DE" sz="900" b="0" baseline="0" dirty="0" smtClean="0">
                <a:solidFill>
                  <a:schemeClr val="bg2"/>
                </a:solidFill>
                <a:latin typeface="Arial Bold"/>
              </a:rPr>
              <a:t> Project </a:t>
            </a:r>
            <a:r>
              <a:rPr lang="de-DE" sz="900" b="0" baseline="0" dirty="0" err="1" smtClean="0">
                <a:solidFill>
                  <a:schemeClr val="bg2"/>
                </a:solidFill>
                <a:latin typeface="Arial Bold"/>
              </a:rPr>
              <a:t>No</a:t>
            </a:r>
            <a:r>
              <a:rPr lang="de-DE" sz="900" b="0" baseline="0" dirty="0" smtClean="0">
                <a:solidFill>
                  <a:schemeClr val="bg2"/>
                </a:solidFill>
                <a:latin typeface="Arial Bold"/>
              </a:rPr>
              <a:t>. 266044 - </a:t>
            </a:r>
            <a:r>
              <a:rPr lang="de-DE" sz="900" b="0" dirty="0" smtClean="0">
                <a:solidFill>
                  <a:schemeClr val="bg2"/>
                </a:solidFill>
                <a:latin typeface="Arial Bold"/>
              </a:rPr>
              <a:t>Building</a:t>
            </a:r>
            <a:r>
              <a:rPr lang="de-DE" sz="900" b="0" baseline="0" dirty="0" smtClean="0">
                <a:solidFill>
                  <a:schemeClr val="bg2"/>
                </a:solidFill>
                <a:latin typeface="Arial Bold"/>
              </a:rPr>
              <a:t> on </a:t>
            </a:r>
            <a:endParaRPr lang="de-DE" sz="900" b="0" dirty="0">
              <a:solidFill>
                <a:schemeClr val="bg2"/>
              </a:solidFill>
              <a:latin typeface="Arial Bold"/>
            </a:endParaRPr>
          </a:p>
        </p:txBody>
      </p:sp>
      <p:pic>
        <p:nvPicPr>
          <p:cNvPr id="5" name="Grafik 4"/>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919378" y="6409903"/>
            <a:ext cx="1098068" cy="399451"/>
          </a:xfrm>
          <a:prstGeom prst="rect">
            <a:avLst/>
          </a:prstGeom>
        </p:spPr>
      </p:pic>
      <p:sp>
        <p:nvSpPr>
          <p:cNvPr id="1027" name="Rectangle 10"/>
          <p:cNvSpPr>
            <a:spLocks noGrp="1" noChangeArrowheads="1"/>
          </p:cNvSpPr>
          <p:nvPr userDrawn="1">
            <p:ph type="body" idx="1"/>
          </p:nvPr>
        </p:nvSpPr>
        <p:spPr bwMode="auto">
          <a:xfrm>
            <a:off x="1447800" y="1676400"/>
            <a:ext cx="6019800" cy="153511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028" name="Title Placeholder 12"/>
          <p:cNvSpPr>
            <a:spLocks noGrp="1"/>
          </p:cNvSpPr>
          <p:nvPr userDrawn="1">
            <p:ph type="title"/>
          </p:nvPr>
        </p:nvSpPr>
        <p:spPr bwMode="auto">
          <a:xfrm>
            <a:off x="1447800" y="914400"/>
            <a:ext cx="6019800" cy="609600"/>
          </a:xfrm>
          <a:prstGeom prst="rect">
            <a:avLst/>
          </a:prstGeom>
          <a:noFill/>
          <a:ln w="9525">
            <a:noFill/>
            <a:miter lim="800000"/>
            <a:headEnd/>
            <a:tailEnd/>
          </a:ln>
        </p:spPr>
        <p:txBody>
          <a:bodyPr vert="horz" wrap="square" lIns="36000" tIns="45720" rIns="91440" bIns="45720" numCol="1" anchor="b" anchorCtr="0" compatLnSpc="1">
            <a:prstTxWarp prst="textNoShape">
              <a:avLst/>
            </a:prstTxWarp>
          </a:bodyPr>
          <a:lstStyle/>
          <a:p>
            <a:pPr lvl="0"/>
            <a:r>
              <a:rPr lang="de-DE" smtClean="0"/>
              <a:t>Titelmasterformat durch Klicken bearbeiten</a:t>
            </a:r>
            <a:endParaRPr lang="en-US"/>
          </a:p>
        </p:txBody>
      </p:sp>
      <p:sp>
        <p:nvSpPr>
          <p:cNvPr id="7" name="Rechteck 6"/>
          <p:cNvSpPr/>
          <p:nvPr userDrawn="1"/>
        </p:nvSpPr>
        <p:spPr bwMode="auto">
          <a:xfrm>
            <a:off x="2051720" y="5157192"/>
            <a:ext cx="864096"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ＭＳ Ｐゴシック" pitchFamily="1" charset="-128"/>
            </a:endParaRPr>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timing>
    <p:tnLst>
      <p:par>
        <p:cTn id="1" dur="indefinite" restart="never" nodeType="tmRoot"/>
      </p:par>
    </p:tnLst>
  </p:timing>
  <p:hf sldNum="0" hdr="0" ftr="0" dt="0"/>
  <p:txStyles>
    <p:titleStyle>
      <a:lvl1pPr algn="l" rtl="0" eaLnBrk="1" fontAlgn="base" hangingPunct="1">
        <a:lnSpc>
          <a:spcPts val="2200"/>
        </a:lnSpc>
        <a:spcBef>
          <a:spcPct val="0"/>
        </a:spcBef>
        <a:spcAft>
          <a:spcPct val="0"/>
        </a:spcAft>
        <a:defRPr sz="2400" b="0" i="0" u="none">
          <a:solidFill>
            <a:schemeClr val="bg2"/>
          </a:solidFill>
          <a:latin typeface="Arial Bold" pitchFamily="-72" charset="0"/>
          <a:ea typeface="ＭＳ Ｐゴシック" charset="-128"/>
          <a:cs typeface="ＭＳ Ｐゴシック" charset="-128"/>
        </a:defRPr>
      </a:lvl1pPr>
      <a:lvl2pPr algn="l" rtl="0" eaLnBrk="1" fontAlgn="base" hangingPunct="1">
        <a:lnSpc>
          <a:spcPts val="2200"/>
        </a:lnSpc>
        <a:spcBef>
          <a:spcPct val="0"/>
        </a:spcBef>
        <a:spcAft>
          <a:spcPct val="0"/>
        </a:spcAft>
        <a:defRPr sz="2400">
          <a:solidFill>
            <a:schemeClr val="bg2"/>
          </a:solidFill>
          <a:latin typeface="Arial Bold" pitchFamily="-72" charset="0"/>
          <a:ea typeface="ＭＳ Ｐゴシック" charset="-128"/>
          <a:cs typeface="ＭＳ Ｐゴシック" charset="-128"/>
        </a:defRPr>
      </a:lvl2pPr>
      <a:lvl3pPr algn="l" rtl="0" eaLnBrk="1" fontAlgn="base" hangingPunct="1">
        <a:lnSpc>
          <a:spcPts val="2200"/>
        </a:lnSpc>
        <a:spcBef>
          <a:spcPct val="0"/>
        </a:spcBef>
        <a:spcAft>
          <a:spcPct val="0"/>
        </a:spcAft>
        <a:defRPr sz="2400">
          <a:solidFill>
            <a:schemeClr val="bg2"/>
          </a:solidFill>
          <a:latin typeface="Arial Bold" pitchFamily="-72" charset="0"/>
          <a:ea typeface="ＭＳ Ｐゴシック" charset="-128"/>
          <a:cs typeface="ＭＳ Ｐゴシック" charset="-128"/>
        </a:defRPr>
      </a:lvl3pPr>
      <a:lvl4pPr algn="l" rtl="0" eaLnBrk="1" fontAlgn="base" hangingPunct="1">
        <a:lnSpc>
          <a:spcPts val="2200"/>
        </a:lnSpc>
        <a:spcBef>
          <a:spcPct val="0"/>
        </a:spcBef>
        <a:spcAft>
          <a:spcPct val="0"/>
        </a:spcAft>
        <a:defRPr sz="2400">
          <a:solidFill>
            <a:schemeClr val="bg2"/>
          </a:solidFill>
          <a:latin typeface="Arial Bold" pitchFamily="-72" charset="0"/>
          <a:ea typeface="ＭＳ Ｐゴシック" charset="-128"/>
          <a:cs typeface="ＭＳ Ｐゴシック" charset="-128"/>
        </a:defRPr>
      </a:lvl4pPr>
      <a:lvl5pPr algn="l" rtl="0" eaLnBrk="1" fontAlgn="base" hangingPunct="1">
        <a:lnSpc>
          <a:spcPts val="2200"/>
        </a:lnSpc>
        <a:spcBef>
          <a:spcPct val="0"/>
        </a:spcBef>
        <a:spcAft>
          <a:spcPct val="0"/>
        </a:spcAft>
        <a:defRPr sz="2400">
          <a:solidFill>
            <a:schemeClr val="bg2"/>
          </a:solidFill>
          <a:latin typeface="Arial Bold" pitchFamily="-72" charset="0"/>
          <a:ea typeface="ＭＳ Ｐゴシック" charset="-128"/>
          <a:cs typeface="ＭＳ Ｐゴシック" charset="-128"/>
        </a:defRPr>
      </a:lvl5pPr>
      <a:lvl6pPr marL="457200" algn="l" rtl="0" eaLnBrk="1" fontAlgn="base" hangingPunct="1">
        <a:lnSpc>
          <a:spcPts val="2200"/>
        </a:lnSpc>
        <a:spcBef>
          <a:spcPct val="0"/>
        </a:spcBef>
        <a:spcAft>
          <a:spcPct val="0"/>
        </a:spcAft>
        <a:defRPr sz="2200" b="1">
          <a:solidFill>
            <a:schemeClr val="bg1"/>
          </a:solidFill>
          <a:latin typeface="Arial" charset="0"/>
        </a:defRPr>
      </a:lvl6pPr>
      <a:lvl7pPr marL="914400" algn="l" rtl="0" eaLnBrk="1" fontAlgn="base" hangingPunct="1">
        <a:lnSpc>
          <a:spcPts val="2200"/>
        </a:lnSpc>
        <a:spcBef>
          <a:spcPct val="0"/>
        </a:spcBef>
        <a:spcAft>
          <a:spcPct val="0"/>
        </a:spcAft>
        <a:defRPr sz="2200" b="1">
          <a:solidFill>
            <a:schemeClr val="bg1"/>
          </a:solidFill>
          <a:latin typeface="Arial" charset="0"/>
        </a:defRPr>
      </a:lvl7pPr>
      <a:lvl8pPr marL="1371600" algn="l" rtl="0" eaLnBrk="1" fontAlgn="base" hangingPunct="1">
        <a:lnSpc>
          <a:spcPts val="2200"/>
        </a:lnSpc>
        <a:spcBef>
          <a:spcPct val="0"/>
        </a:spcBef>
        <a:spcAft>
          <a:spcPct val="0"/>
        </a:spcAft>
        <a:defRPr sz="2200" b="1">
          <a:solidFill>
            <a:schemeClr val="bg1"/>
          </a:solidFill>
          <a:latin typeface="Arial" charset="0"/>
        </a:defRPr>
      </a:lvl8pPr>
      <a:lvl9pPr marL="1828800" algn="l" rtl="0" eaLnBrk="1" fontAlgn="base" hangingPunct="1">
        <a:lnSpc>
          <a:spcPts val="2200"/>
        </a:lnSpc>
        <a:spcBef>
          <a:spcPct val="0"/>
        </a:spcBef>
        <a:spcAft>
          <a:spcPct val="0"/>
        </a:spcAft>
        <a:defRPr sz="2200" b="1">
          <a:solidFill>
            <a:schemeClr val="bg1"/>
          </a:solidFill>
          <a:latin typeface="Arial" charset="0"/>
        </a:defRPr>
      </a:lvl9pPr>
    </p:titleStyle>
    <p:bodyStyle>
      <a:lvl1pPr marL="323850" indent="-323850" algn="l" rtl="0" eaLnBrk="1" fontAlgn="base" hangingPunct="1">
        <a:spcBef>
          <a:spcPct val="20000"/>
        </a:spcBef>
        <a:spcAft>
          <a:spcPct val="0"/>
        </a:spcAft>
        <a:buClr>
          <a:schemeClr val="accent2"/>
        </a:buClr>
        <a:buFont typeface="Arial" pitchFamily="84" charset="0"/>
        <a:buChar char="•"/>
        <a:defRPr sz="2400">
          <a:solidFill>
            <a:schemeClr val="bg2"/>
          </a:solidFill>
          <a:latin typeface="Arial" pitchFamily="-72" charset="0"/>
          <a:ea typeface="ＭＳ Ｐゴシック" charset="-128"/>
          <a:cs typeface="ＭＳ Ｐゴシック" charset="-128"/>
        </a:defRPr>
      </a:lvl1pPr>
      <a:lvl2pPr marL="647700" indent="-323850" algn="l" rtl="0" eaLnBrk="1" fontAlgn="base" hangingPunct="1">
        <a:spcBef>
          <a:spcPct val="20000"/>
        </a:spcBef>
        <a:spcAft>
          <a:spcPct val="0"/>
        </a:spcAft>
        <a:buClr>
          <a:srgbClr val="99CC33"/>
        </a:buClr>
        <a:buFont typeface="Arial" pitchFamily="84" charset="0"/>
        <a:buChar char="•"/>
        <a:defRPr sz="2000">
          <a:solidFill>
            <a:schemeClr val="bg2"/>
          </a:solidFill>
          <a:latin typeface="Arial" pitchFamily="-72" charset="0"/>
          <a:ea typeface="ＭＳ Ｐゴシック" pitchFamily="1" charset="-128"/>
          <a:cs typeface="ＭＳ Ｐゴシック" charset="-128"/>
        </a:defRPr>
      </a:lvl2pPr>
      <a:lvl3pPr marL="971550" indent="-323850" algn="l" rtl="0" eaLnBrk="1" fontAlgn="base" hangingPunct="1">
        <a:spcBef>
          <a:spcPct val="20000"/>
        </a:spcBef>
        <a:spcAft>
          <a:spcPct val="0"/>
        </a:spcAft>
        <a:buClr>
          <a:srgbClr val="FFCC00"/>
        </a:buClr>
        <a:buFont typeface="Arial" pitchFamily="84" charset="0"/>
        <a:buChar char="•"/>
        <a:defRPr>
          <a:solidFill>
            <a:schemeClr val="bg2"/>
          </a:solidFill>
          <a:latin typeface="Arial" pitchFamily="-72" charset="0"/>
          <a:ea typeface="ＭＳ Ｐゴシック" pitchFamily="1" charset="-128"/>
        </a:defRPr>
      </a:lvl3pPr>
      <a:lvl4pPr marL="1295400" indent="-323850" algn="l" rtl="0" eaLnBrk="1" fontAlgn="base" hangingPunct="1">
        <a:spcBef>
          <a:spcPct val="20000"/>
        </a:spcBef>
        <a:spcAft>
          <a:spcPct val="0"/>
        </a:spcAft>
        <a:buClr>
          <a:schemeClr val="accent1"/>
        </a:buClr>
        <a:buFont typeface="Arial" pitchFamily="84" charset="0"/>
        <a:buChar char="•"/>
        <a:defRPr sz="1400">
          <a:solidFill>
            <a:schemeClr val="bg2"/>
          </a:solidFill>
          <a:latin typeface="Arial" pitchFamily="-72" charset="0"/>
          <a:ea typeface="ＭＳ Ｐゴシック" pitchFamily="1" charset="-128"/>
        </a:defRPr>
      </a:lvl4pPr>
      <a:lvl5pPr marL="1619250" indent="-323850" algn="l" rtl="0" eaLnBrk="1" fontAlgn="base" hangingPunct="1">
        <a:spcBef>
          <a:spcPct val="20000"/>
        </a:spcBef>
        <a:spcAft>
          <a:spcPct val="0"/>
        </a:spcAft>
        <a:buClr>
          <a:srgbClr val="66CCFF"/>
        </a:buClr>
        <a:buFont typeface="Arial" pitchFamily="84" charset="0"/>
        <a:buChar char="•"/>
        <a:defRPr sz="1200">
          <a:solidFill>
            <a:schemeClr val="bg2"/>
          </a:solidFill>
          <a:latin typeface="Arial" pitchFamily="-72" charset="0"/>
          <a:ea typeface="ＭＳ Ｐゴシック" pitchFamily="1" charset="-128"/>
        </a:defRPr>
      </a:lvl5pPr>
      <a:lvl6pPr marL="2514600" indent="-228600" algn="l" rtl="0" eaLnBrk="1" fontAlgn="base" hangingPunct="1">
        <a:spcBef>
          <a:spcPct val="20000"/>
        </a:spcBef>
        <a:spcAft>
          <a:spcPct val="0"/>
        </a:spcAft>
        <a:buFont typeface="Wingdings" pitchFamily="2" charset="2"/>
        <a:buChar char="§"/>
        <a:defRPr sz="1200">
          <a:solidFill>
            <a:srgbClr val="495C4E"/>
          </a:solidFill>
          <a:latin typeface="+mn-lt"/>
          <a:ea typeface="ＭＳ Ｐゴシック" pitchFamily="1" charset="-128"/>
        </a:defRPr>
      </a:lvl6pPr>
      <a:lvl7pPr marL="2971800" indent="-228600" algn="l" rtl="0" eaLnBrk="1" fontAlgn="base" hangingPunct="1">
        <a:spcBef>
          <a:spcPct val="20000"/>
        </a:spcBef>
        <a:spcAft>
          <a:spcPct val="0"/>
        </a:spcAft>
        <a:buFont typeface="Wingdings" pitchFamily="2" charset="2"/>
        <a:buChar char="§"/>
        <a:defRPr sz="1200">
          <a:solidFill>
            <a:srgbClr val="495C4E"/>
          </a:solidFill>
          <a:latin typeface="+mn-lt"/>
          <a:ea typeface="ＭＳ Ｐゴシック" pitchFamily="1" charset="-128"/>
        </a:defRPr>
      </a:lvl7pPr>
      <a:lvl8pPr marL="3429000" indent="-228600" algn="l" rtl="0" eaLnBrk="1" fontAlgn="base" hangingPunct="1">
        <a:spcBef>
          <a:spcPct val="20000"/>
        </a:spcBef>
        <a:spcAft>
          <a:spcPct val="0"/>
        </a:spcAft>
        <a:buFont typeface="Wingdings" pitchFamily="2" charset="2"/>
        <a:buChar char="§"/>
        <a:defRPr sz="1200">
          <a:solidFill>
            <a:srgbClr val="495C4E"/>
          </a:solidFill>
          <a:latin typeface="+mn-lt"/>
          <a:ea typeface="ＭＳ Ｐゴシック" pitchFamily="1" charset="-128"/>
        </a:defRPr>
      </a:lvl8pPr>
      <a:lvl9pPr marL="3886200" indent="-228600" algn="l" rtl="0" eaLnBrk="1" fontAlgn="base" hangingPunct="1">
        <a:spcBef>
          <a:spcPct val="20000"/>
        </a:spcBef>
        <a:spcAft>
          <a:spcPct val="0"/>
        </a:spcAft>
        <a:buFont typeface="Wingdings" pitchFamily="2" charset="2"/>
        <a:buChar char="§"/>
        <a:defRPr sz="1200">
          <a:solidFill>
            <a:srgbClr val="495C4E"/>
          </a:solidFill>
          <a:latin typeface="+mn-lt"/>
          <a:ea typeface="ＭＳ Ｐゴシック" pitchFamily="1" charset="-128"/>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journals.cambridge.org/abstract_S1368980012003850"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hyperlink" Target="http://www.ncbi.nlm.nih.gov/pubmed/?term=Schooling%20CM%5bAuthor%5d&amp;cauthor=true&amp;cauthor_uid=23569095" TargetMode="External"/><Relationship Id="rId3" Type="http://schemas.openxmlformats.org/officeDocument/2006/relationships/image" Target="../media/image12.jpeg"/><Relationship Id="rId7" Type="http://schemas.openxmlformats.org/officeDocument/2006/relationships/hyperlink" Target="http://www.ncbi.nlm.nih.gov/pubmed/?term=Lam%20TH%5bAuthor%5d&amp;cauthor=true&amp;cauthor_uid=23569095"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www.ncbi.nlm.nih.gov/pubmed/?term=Leung%20GM%5bAuthor%5d&amp;cauthor=true&amp;cauthor_uid=23569095" TargetMode="External"/><Relationship Id="rId5" Type="http://schemas.openxmlformats.org/officeDocument/2006/relationships/hyperlink" Target="http://www.ncbi.nlm.nih.gov/pubmed/?term=Lin%20SL%5bAuthor%5d&amp;cauthor=true&amp;cauthor_uid=23569095" TargetMode="External"/><Relationship Id="rId4" Type="http://schemas.openxmlformats.org/officeDocument/2006/relationships/hyperlink" Target="http://www.ncbi.nlm.nih.gov/pubmed/23569095"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ncbi.nlm.nih.gov/pubmed/?term=Rifas-Shiman%20SL%5bAuthor%5d&amp;cauthor=true&amp;cauthor_uid=21300681" TargetMode="External"/><Relationship Id="rId7" Type="http://schemas.openxmlformats.org/officeDocument/2006/relationships/hyperlink" Target="http://www.ncbi.nlm.nih.gov/pubmed/21300681" TargetMode="External"/><Relationship Id="rId2" Type="http://schemas.openxmlformats.org/officeDocument/2006/relationships/hyperlink" Target="http://www.ncbi.nlm.nih.gov/pubmed/?term=Huh%20SY%5bAuthor%5d&amp;cauthor=true&amp;cauthor_uid=21300681" TargetMode="External"/><Relationship Id="rId1" Type="http://schemas.openxmlformats.org/officeDocument/2006/relationships/slideLayout" Target="../slideLayouts/slideLayout2.xml"/><Relationship Id="rId6" Type="http://schemas.openxmlformats.org/officeDocument/2006/relationships/hyperlink" Target="http://www.ncbi.nlm.nih.gov/pubmed/?term=Gillman%20MW%5bAuthor%5d&amp;cauthor=true&amp;cauthor_uid=21300681" TargetMode="External"/><Relationship Id="rId5" Type="http://schemas.openxmlformats.org/officeDocument/2006/relationships/hyperlink" Target="http://www.ncbi.nlm.nih.gov/pubmed/?term=Oken%20E%5bAuthor%5d&amp;cauthor=true&amp;cauthor_uid=21300681" TargetMode="External"/><Relationship Id="rId4" Type="http://schemas.openxmlformats.org/officeDocument/2006/relationships/hyperlink" Target="http://www.ncbi.nlm.nih.gov/pubmed/?term=Taveras%20EM%5bAuthor%5d&amp;cauthor=true&amp;cauthor_uid=21300681"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ncbi.nlm.nih.gov/pubmed/24029788"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hyperlink" Target="http://www.ncbi.nlm.nih.gov/pubmed/?term=Przyrembel%20H%5bAuthor%5d&amp;cauthor=true&amp;cauthor_uid=24029788" TargetMode="External"/><Relationship Id="rId4" Type="http://schemas.openxmlformats.org/officeDocument/2006/relationships/hyperlink" Target="http://www.ncbi.nlm.nih.gov/pubmed/?term=Agostoni%20C%5bAuthor%5d&amp;cauthor=true&amp;cauthor_uid=24029788"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who.int/features/qa/57/e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livsmedelsverket.se/globalassets/english/food-habits-health-environment/dietary-guidelines/good-food-for-infants-under-one-year.pd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who.int/features/qa/57/e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2.aap.org/breastfeeding/faqsBreastfeeding.html" TargetMode="External"/><Relationship Id="rId4" Type="http://schemas.openxmlformats.org/officeDocument/2006/relationships/hyperlink" Target="https://www.nhmrc.gov.au/_files_nhmrc/publications/attachments/n56_infant_feeding_guidelines.pdf"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apps.who.int/iris/bitstream/10665/79198/1/9789241505307_eng.pdf"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127.0.0.1:8081/plosone/article?id=info:doi/10.1371/journal.pone.012253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1907704" y="2132856"/>
            <a:ext cx="5976664" cy="3069704"/>
          </a:xfrm>
          <a:solidFill>
            <a:schemeClr val="bg1"/>
          </a:solidFill>
        </p:spPr>
        <p:txBody>
          <a:bodyPr/>
          <a:lstStyle/>
          <a:p>
            <a:pPr algn="ctr"/>
            <a:r>
              <a:rPr lang="en-US" sz="3600" dirty="0" smtClean="0"/>
              <a:t>Protective and obesogenic early feeding practices </a:t>
            </a:r>
            <a:endParaRPr lang="en-GB" sz="3600" dirty="0">
              <a:latin typeface="Arial Bold" pitchFamily="84" charset="0"/>
              <a:ea typeface="ＭＳ Ｐゴシック" pitchFamily="84" charset="-128"/>
              <a:cs typeface="ＭＳ Ｐゴシック" pitchFamily="84" charset="-128"/>
            </a:endParaRPr>
          </a:p>
        </p:txBody>
      </p:sp>
      <p:pic>
        <p:nvPicPr>
          <p:cNvPr id="4" name="Picture 3" descr="bottle feeding.jpg"/>
          <p:cNvPicPr>
            <a:picLocks noChangeAspect="1"/>
          </p:cNvPicPr>
          <p:nvPr/>
        </p:nvPicPr>
        <p:blipFill>
          <a:blip r:embed="rId3" cstate="print"/>
          <a:stretch>
            <a:fillRect/>
          </a:stretch>
        </p:blipFill>
        <p:spPr>
          <a:xfrm>
            <a:off x="2285984" y="3643314"/>
            <a:ext cx="1905013" cy="1143008"/>
          </a:xfrm>
          <a:prstGeom prst="rect">
            <a:avLst/>
          </a:prstGeom>
        </p:spPr>
      </p:pic>
      <p:pic>
        <p:nvPicPr>
          <p:cNvPr id="1026" name="Picture 2" descr="logo GU engelska"/>
          <p:cNvPicPr>
            <a:picLocks noChangeAspect="1" noChangeArrowheads="1"/>
          </p:cNvPicPr>
          <p:nvPr/>
        </p:nvPicPr>
        <p:blipFill>
          <a:blip r:embed="rId4" cstate="print"/>
          <a:srcRect/>
          <a:stretch>
            <a:fillRect/>
          </a:stretch>
        </p:blipFill>
        <p:spPr bwMode="auto">
          <a:xfrm>
            <a:off x="142844" y="6072206"/>
            <a:ext cx="2143108" cy="643718"/>
          </a:xfrm>
          <a:prstGeom prst="rect">
            <a:avLst/>
          </a:prstGeom>
          <a:noFill/>
          <a:ln w="9525">
            <a:noFill/>
            <a:miter lim="800000"/>
            <a:headEnd/>
            <a:tailEnd/>
          </a:ln>
        </p:spPr>
      </p:pic>
      <p:pic>
        <p:nvPicPr>
          <p:cNvPr id="6" name="Picture 5" descr="breastfeeding.jpg"/>
          <p:cNvPicPr>
            <a:picLocks noChangeAspect="1"/>
          </p:cNvPicPr>
          <p:nvPr/>
        </p:nvPicPr>
        <p:blipFill>
          <a:blip r:embed="rId5" cstate="print"/>
          <a:stretch>
            <a:fillRect/>
          </a:stretch>
        </p:blipFill>
        <p:spPr>
          <a:xfrm>
            <a:off x="5214942" y="3643314"/>
            <a:ext cx="1500198" cy="1126057"/>
          </a:xfrm>
          <a:prstGeom prst="rect">
            <a:avLst/>
          </a:prstGeom>
        </p:spPr>
      </p:pic>
      <p:sp>
        <p:nvSpPr>
          <p:cNvPr id="7" name="TextBox 6"/>
          <p:cNvSpPr txBox="1"/>
          <p:nvPr/>
        </p:nvSpPr>
        <p:spPr>
          <a:xfrm>
            <a:off x="3000364" y="5357826"/>
            <a:ext cx="3286148" cy="461665"/>
          </a:xfrm>
          <a:prstGeom prst="rect">
            <a:avLst/>
          </a:prstGeom>
          <a:noFill/>
        </p:spPr>
        <p:txBody>
          <a:bodyPr wrap="square" rtlCol="0">
            <a:spAutoFit/>
          </a:bodyPr>
          <a:lstStyle/>
          <a:p>
            <a:r>
              <a:rPr lang="en-US" dirty="0" smtClean="0"/>
              <a:t>Monica Hunsberger</a:t>
            </a:r>
          </a:p>
        </p:txBody>
      </p:sp>
    </p:spTree>
    <p:extLst>
      <p:ext uri="{BB962C8B-B14F-4D97-AF65-F5344CB8AC3E}">
        <p14:creationId xmlns:p14="http://schemas.microsoft.com/office/powerpoint/2010/main" val="37221074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00013"/>
            <a:ext cx="6553200" cy="614343"/>
          </a:xfrm>
        </p:spPr>
        <p:txBody>
          <a:bodyPr/>
          <a:lstStyle/>
          <a:p>
            <a:r>
              <a:rPr lang="en-US" dirty="0" smtClean="0">
                <a:solidFill>
                  <a:schemeClr val="tx1"/>
                </a:solidFill>
              </a:rPr>
              <a:t>  A study of Modifiable Early-life risk factors (2) </a:t>
            </a:r>
            <a:endParaRPr lang="en-US" dirty="0">
              <a:solidFill>
                <a:schemeClr val="tx1"/>
              </a:solidFill>
            </a:endParaRPr>
          </a:p>
        </p:txBody>
      </p:sp>
      <p:graphicFrame>
        <p:nvGraphicFramePr>
          <p:cNvPr id="5" name="Table 4"/>
          <p:cNvGraphicFramePr>
            <a:graphicFrameLocks noGrp="1"/>
          </p:cNvGraphicFramePr>
          <p:nvPr/>
        </p:nvGraphicFramePr>
        <p:xfrm>
          <a:off x="285720" y="1214422"/>
          <a:ext cx="7643867" cy="2494280"/>
        </p:xfrm>
        <a:graphic>
          <a:graphicData uri="http://schemas.openxmlformats.org/drawingml/2006/table">
            <a:tbl>
              <a:tblPr firstRow="1" bandRow="1">
                <a:tableStyleId>{5C22544A-7EE6-4342-B048-85BDC9FD1C3A}</a:tableStyleId>
              </a:tblPr>
              <a:tblGrid>
                <a:gridCol w="4599275"/>
                <a:gridCol w="842121"/>
                <a:gridCol w="2202471"/>
              </a:tblGrid>
              <a:tr h="370840">
                <a:tc>
                  <a:txBody>
                    <a:bodyPr/>
                    <a:lstStyle/>
                    <a:p>
                      <a:r>
                        <a:rPr lang="en-US" dirty="0" smtClean="0"/>
                        <a:t>Risk</a:t>
                      </a:r>
                      <a:r>
                        <a:rPr lang="en-US" baseline="0" dirty="0" smtClean="0"/>
                        <a:t> factor</a:t>
                      </a:r>
                      <a:endParaRPr lang="en-US" dirty="0"/>
                    </a:p>
                  </a:txBody>
                  <a:tcPr/>
                </a:tc>
                <a:tc>
                  <a:txBody>
                    <a:bodyPr/>
                    <a:lstStyle/>
                    <a:p>
                      <a:pPr algn="ctr"/>
                      <a:r>
                        <a:rPr lang="en-US" dirty="0" smtClean="0"/>
                        <a:t>n</a:t>
                      </a:r>
                      <a:endParaRPr lang="en-US" dirty="0"/>
                    </a:p>
                  </a:txBody>
                  <a:tcPr/>
                </a:tc>
                <a:tc>
                  <a:txBody>
                    <a:bodyPr/>
                    <a:lstStyle/>
                    <a:p>
                      <a:pPr algn="ctr"/>
                      <a:r>
                        <a:rPr lang="en-US" dirty="0" smtClean="0"/>
                        <a:t>Prevalence %</a:t>
                      </a:r>
                      <a:endParaRPr lang="en-US" dirty="0"/>
                    </a:p>
                  </a:txBody>
                  <a:tcPr/>
                </a:tc>
              </a:tr>
              <a:tr h="370840">
                <a:tc>
                  <a:txBody>
                    <a:bodyPr/>
                    <a:lstStyle/>
                    <a:p>
                      <a:r>
                        <a:rPr lang="en-US" dirty="0" smtClean="0"/>
                        <a:t>Maternal obesity before</a:t>
                      </a:r>
                      <a:r>
                        <a:rPr lang="en-US" baseline="0" dirty="0" smtClean="0"/>
                        <a:t> pregnancy </a:t>
                      </a:r>
                      <a:r>
                        <a:rPr lang="en-US" baseline="30000" dirty="0" smtClean="0"/>
                        <a:t>1</a:t>
                      </a:r>
                      <a:endParaRPr lang="en-US" dirty="0"/>
                    </a:p>
                  </a:txBody>
                  <a:tcPr/>
                </a:tc>
                <a:tc>
                  <a:txBody>
                    <a:bodyPr/>
                    <a:lstStyle/>
                    <a:p>
                      <a:pPr algn="ctr"/>
                      <a:r>
                        <a:rPr lang="en-US" dirty="0" smtClean="0"/>
                        <a:t>135</a:t>
                      </a:r>
                      <a:endParaRPr lang="en-US" dirty="0"/>
                    </a:p>
                  </a:txBody>
                  <a:tcPr/>
                </a:tc>
                <a:tc>
                  <a:txBody>
                    <a:bodyPr/>
                    <a:lstStyle/>
                    <a:p>
                      <a:pPr algn="ctr"/>
                      <a:r>
                        <a:rPr lang="en-US" dirty="0" smtClean="0"/>
                        <a:t>14</a:t>
                      </a:r>
                      <a:endParaRPr lang="en-US" dirty="0"/>
                    </a:p>
                  </a:txBody>
                  <a:tcPr/>
                </a:tc>
              </a:tr>
              <a:tr h="370840">
                <a:tc>
                  <a:txBody>
                    <a:bodyPr/>
                    <a:lstStyle/>
                    <a:p>
                      <a:r>
                        <a:rPr lang="en-US" dirty="0" smtClean="0"/>
                        <a:t>Excessive</a:t>
                      </a:r>
                      <a:r>
                        <a:rPr lang="en-US" baseline="0" dirty="0" smtClean="0"/>
                        <a:t> gestational weight gain</a:t>
                      </a:r>
                      <a:r>
                        <a:rPr lang="en-US" baseline="30000" dirty="0" smtClean="0"/>
                        <a:t>2</a:t>
                      </a:r>
                      <a:endParaRPr lang="en-US" dirty="0"/>
                    </a:p>
                  </a:txBody>
                  <a:tcPr/>
                </a:tc>
                <a:tc>
                  <a:txBody>
                    <a:bodyPr/>
                    <a:lstStyle/>
                    <a:p>
                      <a:pPr algn="ctr"/>
                      <a:r>
                        <a:rPr lang="en-US" dirty="0" smtClean="0"/>
                        <a:t>474</a:t>
                      </a:r>
                      <a:endParaRPr lang="en-US" dirty="0"/>
                    </a:p>
                  </a:txBody>
                  <a:tcPr/>
                </a:tc>
                <a:tc>
                  <a:txBody>
                    <a:bodyPr/>
                    <a:lstStyle/>
                    <a:p>
                      <a:pPr algn="ctr"/>
                      <a:r>
                        <a:rPr lang="en-US" dirty="0" smtClean="0"/>
                        <a:t>48</a:t>
                      </a:r>
                      <a:endParaRPr lang="en-US" dirty="0"/>
                    </a:p>
                  </a:txBody>
                  <a:tcPr/>
                </a:tc>
              </a:tr>
              <a:tr h="370840">
                <a:tc>
                  <a:txBody>
                    <a:bodyPr/>
                    <a:lstStyle/>
                    <a:p>
                      <a:r>
                        <a:rPr lang="en-US" dirty="0" smtClean="0"/>
                        <a:t>Smoked in pregnancy</a:t>
                      </a:r>
                      <a:r>
                        <a:rPr lang="en-US" baseline="0" dirty="0" smtClean="0"/>
                        <a:t> </a:t>
                      </a:r>
                      <a:endParaRPr lang="en-US" dirty="0"/>
                    </a:p>
                  </a:txBody>
                  <a:tcPr/>
                </a:tc>
                <a:tc>
                  <a:txBody>
                    <a:bodyPr/>
                    <a:lstStyle/>
                    <a:p>
                      <a:pPr algn="ctr"/>
                      <a:r>
                        <a:rPr lang="en-US" dirty="0" smtClean="0"/>
                        <a:t>140</a:t>
                      </a:r>
                      <a:endParaRPr lang="en-US" dirty="0"/>
                    </a:p>
                  </a:txBody>
                  <a:tcPr/>
                </a:tc>
                <a:tc>
                  <a:txBody>
                    <a:bodyPr/>
                    <a:lstStyle/>
                    <a:p>
                      <a:pPr algn="ctr"/>
                      <a:r>
                        <a:rPr lang="en-US" dirty="0" smtClean="0"/>
                        <a:t>14</a:t>
                      </a:r>
                      <a:endParaRPr lang="en-US" dirty="0"/>
                    </a:p>
                  </a:txBody>
                  <a:tcPr/>
                </a:tc>
              </a:tr>
              <a:tr h="370840">
                <a:tc>
                  <a:txBody>
                    <a:bodyPr/>
                    <a:lstStyle/>
                    <a:p>
                      <a:r>
                        <a:rPr lang="en-US" dirty="0" smtClean="0"/>
                        <a:t>Low vitamin D status</a:t>
                      </a:r>
                      <a:r>
                        <a:rPr lang="en-US" baseline="0" dirty="0" smtClean="0"/>
                        <a:t> in pregancy</a:t>
                      </a:r>
                      <a:r>
                        <a:rPr lang="en-US" baseline="30000" dirty="0" smtClean="0"/>
                        <a:t>3</a:t>
                      </a:r>
                      <a:endParaRPr lang="en-US" dirty="0"/>
                    </a:p>
                  </a:txBody>
                  <a:tcPr/>
                </a:tc>
                <a:tc>
                  <a:txBody>
                    <a:bodyPr/>
                    <a:lstStyle/>
                    <a:p>
                      <a:pPr algn="ctr"/>
                      <a:r>
                        <a:rPr lang="en-US" dirty="0" smtClean="0"/>
                        <a:t>531</a:t>
                      </a:r>
                      <a:endParaRPr lang="en-US" dirty="0"/>
                    </a:p>
                  </a:txBody>
                  <a:tcPr/>
                </a:tc>
                <a:tc>
                  <a:txBody>
                    <a:bodyPr/>
                    <a:lstStyle/>
                    <a:p>
                      <a:pPr algn="ctr"/>
                      <a:r>
                        <a:rPr lang="en-US" dirty="0" smtClean="0"/>
                        <a:t>54</a:t>
                      </a:r>
                      <a:endParaRPr lang="en-US" dirty="0"/>
                    </a:p>
                  </a:txBody>
                  <a:tcPr/>
                </a:tc>
              </a:tr>
              <a:tr h="370840">
                <a:tc>
                  <a:txBody>
                    <a:bodyPr/>
                    <a:lstStyle/>
                    <a:p>
                      <a:r>
                        <a:rPr lang="en-US" dirty="0" smtClean="0"/>
                        <a:t>Not</a:t>
                      </a:r>
                      <a:r>
                        <a:rPr lang="en-US" baseline="0" dirty="0" smtClean="0"/>
                        <a:t> breastfed or short duration of breastfeeding</a:t>
                      </a:r>
                      <a:r>
                        <a:rPr lang="en-US" baseline="30000" dirty="0" smtClean="0"/>
                        <a:t>4</a:t>
                      </a:r>
                      <a:endParaRPr lang="en-US" dirty="0"/>
                    </a:p>
                  </a:txBody>
                  <a:tcPr/>
                </a:tc>
                <a:tc>
                  <a:txBody>
                    <a:bodyPr/>
                    <a:lstStyle/>
                    <a:p>
                      <a:pPr algn="ctr"/>
                      <a:r>
                        <a:rPr lang="en-US" dirty="0" smtClean="0"/>
                        <a:t>355</a:t>
                      </a:r>
                      <a:endParaRPr lang="en-US" dirty="0"/>
                    </a:p>
                  </a:txBody>
                  <a:tcPr/>
                </a:tc>
                <a:tc>
                  <a:txBody>
                    <a:bodyPr/>
                    <a:lstStyle/>
                    <a:p>
                      <a:pPr algn="ctr"/>
                      <a:r>
                        <a:rPr lang="en-US" dirty="0" smtClean="0"/>
                        <a:t>36</a:t>
                      </a:r>
                      <a:endParaRPr lang="en-US" dirty="0"/>
                    </a:p>
                  </a:txBody>
                  <a:tcPr/>
                </a:tc>
              </a:tr>
            </a:tbl>
          </a:graphicData>
        </a:graphic>
      </p:graphicFrame>
      <p:sp>
        <p:nvSpPr>
          <p:cNvPr id="6" name="TextBox 5"/>
          <p:cNvSpPr txBox="1"/>
          <p:nvPr/>
        </p:nvSpPr>
        <p:spPr>
          <a:xfrm>
            <a:off x="428596" y="3786190"/>
            <a:ext cx="3571900" cy="954107"/>
          </a:xfrm>
          <a:prstGeom prst="rect">
            <a:avLst/>
          </a:prstGeom>
          <a:noFill/>
        </p:spPr>
        <p:txBody>
          <a:bodyPr wrap="square" rtlCol="0">
            <a:spAutoFit/>
          </a:bodyPr>
          <a:lstStyle/>
          <a:p>
            <a:pPr marL="228600" indent="-228600">
              <a:buAutoNum type="arabicPeriod"/>
            </a:pPr>
            <a:r>
              <a:rPr lang="en-US" sz="800" dirty="0" smtClean="0"/>
              <a:t>BMI&gt;30kg/m2</a:t>
            </a:r>
          </a:p>
          <a:p>
            <a:pPr marL="228600" indent="-228600">
              <a:buAutoNum type="arabicPeriod"/>
            </a:pPr>
            <a:r>
              <a:rPr lang="en-US" sz="800" dirty="0" smtClean="0"/>
              <a:t>Institute of medicine 2009 categorization</a:t>
            </a:r>
          </a:p>
          <a:p>
            <a:pPr marL="228600" indent="-228600">
              <a:buAutoNum type="arabicPeriod"/>
            </a:pPr>
            <a:r>
              <a:rPr lang="en-US" sz="800" dirty="0" smtClean="0"/>
              <a:t>Serum D concentration in late pregnancy &lt;64 </a:t>
            </a:r>
            <a:r>
              <a:rPr lang="en-US" sz="800" dirty="0" err="1" smtClean="0"/>
              <a:t>mmol</a:t>
            </a:r>
            <a:r>
              <a:rPr lang="en-US" sz="800" dirty="0" smtClean="0"/>
              <a:t>/L</a:t>
            </a:r>
          </a:p>
          <a:p>
            <a:pPr marL="228600" indent="-228600">
              <a:buAutoNum type="arabicPeriod"/>
            </a:pPr>
            <a:r>
              <a:rPr lang="en-US" sz="800" dirty="0" smtClean="0"/>
              <a:t>Never breastfed or &lt;1 month completed breastfeeding</a:t>
            </a:r>
          </a:p>
          <a:p>
            <a:pPr marL="228600" indent="-228600">
              <a:buAutoNum type="arabicPeriod"/>
            </a:pPr>
            <a:endParaRPr lang="en-US" sz="800" dirty="0" smtClean="0"/>
          </a:p>
          <a:p>
            <a:pPr marL="228600" indent="-228600"/>
            <a:r>
              <a:rPr lang="en-GB" sz="800" b="1" dirty="0" err="1" smtClean="0">
                <a:solidFill>
                  <a:srgbClr val="000000"/>
                </a:solidFill>
                <a:latin typeface="Arial" pitchFamily="34" charset="0"/>
                <a:ea typeface="msgothic" charset="0"/>
                <a:cs typeface="msgothic" charset="0"/>
              </a:rPr>
              <a:t>Siân</a:t>
            </a:r>
            <a:r>
              <a:rPr lang="en-GB" sz="800" b="1" dirty="0" smtClean="0">
                <a:solidFill>
                  <a:srgbClr val="000000"/>
                </a:solidFill>
                <a:latin typeface="Arial" pitchFamily="34" charset="0"/>
                <a:ea typeface="msgothic" charset="0"/>
                <a:cs typeface="msgothic" charset="0"/>
              </a:rPr>
              <a:t> M Robinson et al. Am J </a:t>
            </a:r>
            <a:r>
              <a:rPr lang="en-GB" sz="800" b="1" dirty="0" err="1" smtClean="0">
                <a:solidFill>
                  <a:srgbClr val="000000"/>
                </a:solidFill>
                <a:latin typeface="Arial" pitchFamily="34" charset="0"/>
                <a:ea typeface="msgothic" charset="0"/>
                <a:cs typeface="msgothic" charset="0"/>
              </a:rPr>
              <a:t>Clin</a:t>
            </a:r>
            <a:r>
              <a:rPr lang="en-GB" sz="800" b="1" dirty="0" smtClean="0">
                <a:solidFill>
                  <a:srgbClr val="000000"/>
                </a:solidFill>
                <a:latin typeface="Arial" pitchFamily="34" charset="0"/>
                <a:ea typeface="msgothic" charset="0"/>
                <a:cs typeface="msgothic" charset="0"/>
              </a:rPr>
              <a:t> </a:t>
            </a:r>
            <a:r>
              <a:rPr lang="en-GB" sz="800" b="1" dirty="0" err="1" smtClean="0">
                <a:solidFill>
                  <a:srgbClr val="000000"/>
                </a:solidFill>
                <a:latin typeface="Arial" pitchFamily="34" charset="0"/>
                <a:ea typeface="msgothic" charset="0"/>
                <a:cs typeface="msgothic" charset="0"/>
              </a:rPr>
              <a:t>Nutr</a:t>
            </a:r>
            <a:r>
              <a:rPr lang="en-GB" sz="800" b="1" dirty="0" smtClean="0">
                <a:solidFill>
                  <a:srgbClr val="000000"/>
                </a:solidFill>
                <a:latin typeface="Arial" pitchFamily="34" charset="0"/>
                <a:ea typeface="msgothic" charset="0"/>
                <a:cs typeface="msgothic" charset="0"/>
              </a:rPr>
              <a:t> 2015;101:368-375</a:t>
            </a:r>
          </a:p>
          <a:p>
            <a:pPr marL="228600" indent="-228600"/>
            <a:endParaRPr lang="en-US" sz="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2571736" y="214290"/>
            <a:ext cx="6278542" cy="428628"/>
          </a:xfrm>
          <a:prstGeom prst="rect">
            <a:avLst/>
          </a:prstGeom>
          <a:noFill/>
          <a:ln w="9525">
            <a:noFill/>
            <a:round/>
            <a:headEnd/>
            <a:tailEnd/>
          </a:ln>
          <a:effectLst/>
        </p:spPr>
        <p:txBody>
          <a:bodyPr lIns="0" tIns="0" rIns="0" bIns="0"/>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1500" b="1" dirty="0">
                <a:solidFill>
                  <a:srgbClr val="000000"/>
                </a:solidFill>
                <a:latin typeface="Arial" pitchFamily="34" charset="0"/>
                <a:ea typeface="msgothic" charset="0"/>
                <a:cs typeface="msgothic" charset="0"/>
              </a:rPr>
              <a:t>Relative risk (95% CI) of being overweight or obese at 4 and 6 y of age [defined by using IOTF </a:t>
            </a:r>
            <a:r>
              <a:rPr lang="en-GB" sz="1500" b="1" dirty="0" err="1">
                <a:solidFill>
                  <a:srgbClr val="000000"/>
                </a:solidFill>
                <a:latin typeface="Arial" pitchFamily="34" charset="0"/>
                <a:ea typeface="msgothic" charset="0"/>
                <a:cs typeface="msgothic" charset="0"/>
              </a:rPr>
              <a:t>cutoffs</a:t>
            </a:r>
            <a:r>
              <a:rPr lang="en-GB" sz="1500" b="1" dirty="0">
                <a:solidFill>
                  <a:srgbClr val="000000"/>
                </a:solidFill>
                <a:latin typeface="Arial" pitchFamily="34" charset="0"/>
                <a:ea typeface="msgothic" charset="0"/>
                <a:cs typeface="msgothic" charset="0"/>
              </a:rPr>
              <a:t> </a:t>
            </a:r>
          </a:p>
        </p:txBody>
      </p:sp>
      <p:pic>
        <p:nvPicPr>
          <p:cNvPr id="3074" name="Picture 2"/>
          <p:cNvPicPr>
            <a:picLocks noChangeAspect="1" noChangeArrowheads="1"/>
          </p:cNvPicPr>
          <p:nvPr/>
        </p:nvPicPr>
        <p:blipFill>
          <a:blip r:embed="rId3" cstate="print"/>
          <a:srcRect/>
          <a:stretch>
            <a:fillRect/>
          </a:stretch>
        </p:blipFill>
        <p:spPr bwMode="auto">
          <a:xfrm>
            <a:off x="175680" y="829527"/>
            <a:ext cx="267840" cy="2161667"/>
          </a:xfrm>
          <a:prstGeom prst="rect">
            <a:avLst/>
          </a:prstGeom>
          <a:noFill/>
          <a:ln w="9525">
            <a:noFill/>
            <a:round/>
            <a:headEnd/>
            <a:tailEnd/>
          </a:ln>
          <a:effectLst/>
        </p:spPr>
      </p:pic>
      <p:pic>
        <p:nvPicPr>
          <p:cNvPr id="3075" name="Picture 3"/>
          <p:cNvPicPr>
            <a:picLocks noChangeAspect="1" noChangeArrowheads="1"/>
          </p:cNvPicPr>
          <p:nvPr/>
        </p:nvPicPr>
        <p:blipFill>
          <a:blip r:embed="rId4" cstate="print"/>
          <a:srcRect/>
          <a:stretch>
            <a:fillRect/>
          </a:stretch>
        </p:blipFill>
        <p:spPr bwMode="auto">
          <a:xfrm>
            <a:off x="642910" y="2428868"/>
            <a:ext cx="7804800" cy="3220178"/>
          </a:xfrm>
          <a:prstGeom prst="rect">
            <a:avLst/>
          </a:prstGeom>
          <a:noFill/>
          <a:ln w="9525">
            <a:noFill/>
            <a:round/>
            <a:headEnd/>
            <a:tailEnd/>
          </a:ln>
          <a:effectLst/>
        </p:spPr>
      </p:pic>
      <p:sp>
        <p:nvSpPr>
          <p:cNvPr id="3076" name="Text Box 4"/>
          <p:cNvSpPr txBox="1">
            <a:spLocks noChangeArrowheads="1"/>
          </p:cNvSpPr>
          <p:nvPr/>
        </p:nvSpPr>
        <p:spPr bwMode="auto">
          <a:xfrm>
            <a:off x="671040" y="5972308"/>
            <a:ext cx="3918240" cy="231864"/>
          </a:xfrm>
          <a:prstGeom prst="rect">
            <a:avLst/>
          </a:prstGeom>
          <a:noFill/>
          <a:ln w="9525">
            <a:noFill/>
            <a:round/>
            <a:headEnd/>
            <a:tailEnd/>
          </a:ln>
          <a:effectLst/>
        </p:spPr>
        <p:txBody>
          <a:bodyPr lIns="0" tIns="0" rIns="0" bIns="0"/>
          <a:lstStyle/>
          <a:p>
            <a:pPr>
              <a:tabLst>
                <a:tab pos="656650" algn="l"/>
                <a:tab pos="1313299" algn="l"/>
                <a:tab pos="1969949" algn="l"/>
                <a:tab pos="2626599" algn="l"/>
                <a:tab pos="3283248" algn="l"/>
              </a:tabLst>
            </a:pPr>
            <a:r>
              <a:rPr lang="en-GB" sz="1100" b="1" dirty="0" err="1">
                <a:solidFill>
                  <a:srgbClr val="000000"/>
                </a:solidFill>
                <a:latin typeface="Arial" pitchFamily="34" charset="0"/>
                <a:ea typeface="msgothic" charset="0"/>
                <a:cs typeface="msgothic" charset="0"/>
              </a:rPr>
              <a:t>Siân</a:t>
            </a:r>
            <a:r>
              <a:rPr lang="en-GB" sz="1100" b="1" dirty="0">
                <a:solidFill>
                  <a:srgbClr val="000000"/>
                </a:solidFill>
                <a:latin typeface="Arial" pitchFamily="34" charset="0"/>
                <a:ea typeface="msgothic" charset="0"/>
                <a:cs typeface="msgothic" charset="0"/>
              </a:rPr>
              <a:t> M Robinson et al. Am J </a:t>
            </a:r>
            <a:r>
              <a:rPr lang="en-GB" sz="1100" b="1" dirty="0" err="1">
                <a:solidFill>
                  <a:srgbClr val="000000"/>
                </a:solidFill>
                <a:latin typeface="Arial" pitchFamily="34" charset="0"/>
                <a:ea typeface="msgothic" charset="0"/>
                <a:cs typeface="msgothic" charset="0"/>
              </a:rPr>
              <a:t>Clin</a:t>
            </a:r>
            <a:r>
              <a:rPr lang="en-GB" sz="1100" b="1" dirty="0">
                <a:solidFill>
                  <a:srgbClr val="000000"/>
                </a:solidFill>
                <a:latin typeface="Arial" pitchFamily="34" charset="0"/>
                <a:ea typeface="msgothic" charset="0"/>
                <a:cs typeface="msgothic" charset="0"/>
              </a:rPr>
              <a:t> </a:t>
            </a:r>
            <a:r>
              <a:rPr lang="en-GB" sz="1100" b="1" dirty="0" err="1">
                <a:solidFill>
                  <a:srgbClr val="000000"/>
                </a:solidFill>
                <a:latin typeface="Arial" pitchFamily="34" charset="0"/>
                <a:ea typeface="msgothic" charset="0"/>
                <a:cs typeface="msgothic" charset="0"/>
              </a:rPr>
              <a:t>Nutr</a:t>
            </a:r>
            <a:r>
              <a:rPr lang="en-GB" sz="1100" b="1" dirty="0">
                <a:solidFill>
                  <a:srgbClr val="000000"/>
                </a:solidFill>
                <a:latin typeface="Arial" pitchFamily="34" charset="0"/>
                <a:ea typeface="msgothic" charset="0"/>
                <a:cs typeface="msgothic" charset="0"/>
              </a:rPr>
              <a:t> 2015;101:368-375</a:t>
            </a:r>
          </a:p>
        </p:txBody>
      </p:sp>
      <p:sp>
        <p:nvSpPr>
          <p:cNvPr id="3077" name="Text Box 5"/>
          <p:cNvSpPr txBox="1">
            <a:spLocks noChangeArrowheads="1"/>
          </p:cNvSpPr>
          <p:nvPr/>
        </p:nvSpPr>
        <p:spPr bwMode="auto">
          <a:xfrm>
            <a:off x="97920" y="6613175"/>
            <a:ext cx="4930560" cy="3470764"/>
          </a:xfrm>
          <a:prstGeom prst="rect">
            <a:avLst/>
          </a:prstGeom>
          <a:noFill/>
          <a:ln w="9525">
            <a:noFill/>
            <a:round/>
            <a:headEnd/>
            <a:tailEnd/>
          </a:ln>
          <a:effectLst/>
        </p:spPr>
        <p:txBody>
          <a:bodyPr lIns="0" tIns="0" rIns="0" bIns="0"/>
          <a:lstStyle/>
          <a:p>
            <a:pPr marL="77761" indent="-77761">
              <a:tabLst>
                <a:tab pos="656650" algn="l"/>
                <a:tab pos="1313299" algn="l"/>
                <a:tab pos="1969949" algn="l"/>
                <a:tab pos="2626599" algn="l"/>
                <a:tab pos="3283248" algn="l"/>
                <a:tab pos="3939898" algn="l"/>
                <a:tab pos="4596548" algn="l"/>
              </a:tabLst>
            </a:pPr>
            <a:r>
              <a:rPr lang="en-GB" sz="900" dirty="0">
                <a:solidFill>
                  <a:srgbClr val="000000"/>
                </a:solidFill>
                <a:latin typeface="Arial" pitchFamily="34" charset="0"/>
                <a:ea typeface="msgothic" charset="0"/>
                <a:cs typeface="msgothic" charset="0"/>
              </a:rPr>
              <a:t>©2015 by American Society for Nutrition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84" y="214290"/>
            <a:ext cx="6858016" cy="738187"/>
          </a:xfrm>
        </p:spPr>
        <p:txBody>
          <a:bodyPr/>
          <a:lstStyle/>
          <a:p>
            <a:r>
              <a:rPr lang="en-GB" sz="2000" b="1" dirty="0" err="1" smtClean="0">
                <a:solidFill>
                  <a:srgbClr val="000000"/>
                </a:solidFill>
                <a:latin typeface="Arial" pitchFamily="34" charset="0"/>
                <a:ea typeface="msgothic" charset="0"/>
                <a:cs typeface="msgothic" charset="0"/>
              </a:rPr>
              <a:t>Siân</a:t>
            </a:r>
            <a:r>
              <a:rPr lang="en-GB" sz="2000" b="1" dirty="0" smtClean="0">
                <a:solidFill>
                  <a:srgbClr val="000000"/>
                </a:solidFill>
                <a:latin typeface="Arial" pitchFamily="34" charset="0"/>
                <a:ea typeface="msgothic" charset="0"/>
                <a:cs typeface="msgothic" charset="0"/>
              </a:rPr>
              <a:t> M Robinson </a:t>
            </a:r>
            <a:r>
              <a:rPr lang="en-GB" sz="2000" b="1" i="1" dirty="0" smtClean="0">
                <a:solidFill>
                  <a:srgbClr val="000000"/>
                </a:solidFill>
                <a:latin typeface="Arial" pitchFamily="34" charset="0"/>
                <a:ea typeface="msgothic" charset="0"/>
                <a:cs typeface="msgothic" charset="0"/>
              </a:rPr>
              <a:t>et al.  </a:t>
            </a:r>
            <a:r>
              <a:rPr lang="en-GB" sz="2000" b="1" dirty="0" smtClean="0">
                <a:solidFill>
                  <a:srgbClr val="000000"/>
                </a:solidFill>
                <a:latin typeface="Arial" pitchFamily="34" charset="0"/>
                <a:ea typeface="msgothic" charset="0"/>
                <a:cs typeface="msgothic" charset="0"/>
              </a:rPr>
              <a:t>Key findings and Conclusions </a:t>
            </a:r>
            <a:r>
              <a:rPr lang="en-GB" b="1" dirty="0" smtClean="0">
                <a:solidFill>
                  <a:srgbClr val="000000"/>
                </a:solidFill>
                <a:latin typeface="Arial" pitchFamily="34" charset="0"/>
                <a:ea typeface="msgothic" charset="0"/>
                <a:cs typeface="msgothic" charset="0"/>
              </a:rPr>
              <a:t/>
            </a:r>
            <a:br>
              <a:rPr lang="en-GB" b="1" dirty="0" smtClean="0">
                <a:solidFill>
                  <a:srgbClr val="000000"/>
                </a:solidFill>
                <a:latin typeface="Arial" pitchFamily="34" charset="0"/>
                <a:ea typeface="msgothic" charset="0"/>
                <a:cs typeface="msgothic" charset="0"/>
              </a:rPr>
            </a:br>
            <a:endParaRPr lang="en-US" dirty="0"/>
          </a:p>
        </p:txBody>
      </p:sp>
      <p:sp>
        <p:nvSpPr>
          <p:cNvPr id="3" name="Content Placeholder 2"/>
          <p:cNvSpPr>
            <a:spLocks noGrp="1"/>
          </p:cNvSpPr>
          <p:nvPr>
            <p:ph idx="1"/>
          </p:nvPr>
        </p:nvSpPr>
        <p:spPr>
          <a:xfrm>
            <a:off x="571472" y="1071546"/>
            <a:ext cx="7977214" cy="4961358"/>
          </a:xfrm>
        </p:spPr>
        <p:txBody>
          <a:bodyPr/>
          <a:lstStyle/>
          <a:p>
            <a:r>
              <a:rPr lang="en-US" dirty="0" smtClean="0">
                <a:solidFill>
                  <a:schemeClr val="tx1"/>
                </a:solidFill>
              </a:rPr>
              <a:t>After taking account of confounders, the relative risk of being overweight or obese for children who had 4 or 5 risk factors was 3.99 (95% CI: 1.83, 8.67) at 4 y and 4.65 (95% CI: 2.29, 9.43) at 6 y compared with children who had none (both </a:t>
            </a:r>
            <a:r>
              <a:rPr lang="en-US" i="1" dirty="0" smtClean="0">
                <a:solidFill>
                  <a:schemeClr val="tx1"/>
                </a:solidFill>
              </a:rPr>
              <a:t>P</a:t>
            </a:r>
            <a:r>
              <a:rPr lang="en-US" dirty="0" smtClean="0">
                <a:solidFill>
                  <a:schemeClr val="tx1"/>
                </a:solidFill>
              </a:rPr>
              <a:t> &lt; 0.001).</a:t>
            </a:r>
          </a:p>
          <a:p>
            <a:r>
              <a:rPr lang="en-US" dirty="0" smtClean="0">
                <a:solidFill>
                  <a:schemeClr val="tx1"/>
                </a:solidFill>
              </a:rPr>
              <a:t>Early-life risk factors were associated with large differences in adiposity and risk of overweight.</a:t>
            </a:r>
          </a:p>
          <a:p>
            <a:r>
              <a:rPr lang="en-US" dirty="0" smtClean="0">
                <a:solidFill>
                  <a:schemeClr val="tx1"/>
                </a:solidFill>
              </a:rPr>
              <a:t>Early interventions to change modifiable risk factors could make a significant contribution to the prevention of childhood obesity.</a:t>
            </a:r>
          </a:p>
          <a:p>
            <a:pPr lvl="1"/>
            <a:r>
              <a:rPr lang="en-US" dirty="0" smtClean="0">
                <a:solidFill>
                  <a:schemeClr val="tx1"/>
                </a:solidFill>
              </a:rPr>
              <a:t>Notably for our purposes 36% were not breastfed at all or were breastfed for a short duration (defined as less than 1 month)</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00013"/>
            <a:ext cx="6553200" cy="542905"/>
          </a:xfrm>
        </p:spPr>
        <p:txBody>
          <a:bodyPr/>
          <a:lstStyle/>
          <a:p>
            <a:r>
              <a:rPr lang="en-US" dirty="0" smtClean="0"/>
              <a:t>   </a:t>
            </a:r>
            <a:r>
              <a:rPr lang="en-US" b="1" dirty="0" smtClean="0">
                <a:solidFill>
                  <a:schemeClr val="tx1"/>
                </a:solidFill>
              </a:rPr>
              <a:t>Weight Trajectory Study (2015) (3)</a:t>
            </a:r>
            <a:endParaRPr lang="en-US" b="1" dirty="0">
              <a:solidFill>
                <a:schemeClr val="tx1"/>
              </a:solidFill>
            </a:endParaRPr>
          </a:p>
        </p:txBody>
      </p:sp>
      <p:sp>
        <p:nvSpPr>
          <p:cNvPr id="3" name="Content Placeholder 2"/>
          <p:cNvSpPr>
            <a:spLocks noGrp="1"/>
          </p:cNvSpPr>
          <p:nvPr>
            <p:ph idx="1"/>
          </p:nvPr>
        </p:nvSpPr>
        <p:spPr>
          <a:xfrm>
            <a:off x="214282" y="1214422"/>
            <a:ext cx="8572560" cy="5367623"/>
          </a:xfrm>
        </p:spPr>
        <p:txBody>
          <a:bodyPr/>
          <a:lstStyle/>
          <a:p>
            <a:pPr>
              <a:spcBef>
                <a:spcPts val="0"/>
              </a:spcBef>
            </a:pPr>
            <a:r>
              <a:rPr lang="en-US" sz="2000" dirty="0" smtClean="0">
                <a:solidFill>
                  <a:schemeClr val="tx1"/>
                </a:solidFill>
              </a:rPr>
              <a:t>Prospective, observational study recruited women from an obstetric patient population in rural central New York, USA . </a:t>
            </a:r>
          </a:p>
          <a:p>
            <a:pPr>
              <a:spcBef>
                <a:spcPts val="0"/>
              </a:spcBef>
              <a:buNone/>
            </a:pPr>
            <a:endParaRPr lang="en-US" sz="2000" dirty="0" smtClean="0">
              <a:solidFill>
                <a:schemeClr val="tx1"/>
              </a:solidFill>
            </a:endParaRPr>
          </a:p>
          <a:p>
            <a:pPr>
              <a:spcBef>
                <a:spcPts val="0"/>
              </a:spcBef>
            </a:pPr>
            <a:r>
              <a:rPr lang="en-US" sz="2000" dirty="0" smtClean="0">
                <a:solidFill>
                  <a:schemeClr val="tx1"/>
                </a:solidFill>
              </a:rPr>
              <a:t>Medical records of children born to women in the cohort were audited for weight and length measurements (n = 595). </a:t>
            </a:r>
          </a:p>
          <a:p>
            <a:pPr>
              <a:spcBef>
                <a:spcPts val="0"/>
              </a:spcBef>
              <a:buNone/>
            </a:pPr>
            <a:endParaRPr lang="en-US" sz="2000" dirty="0" smtClean="0">
              <a:solidFill>
                <a:schemeClr val="tx1"/>
              </a:solidFill>
            </a:endParaRPr>
          </a:p>
          <a:p>
            <a:pPr>
              <a:spcBef>
                <a:spcPts val="0"/>
              </a:spcBef>
            </a:pPr>
            <a:r>
              <a:rPr lang="en-US" sz="2000" dirty="0" smtClean="0">
                <a:solidFill>
                  <a:schemeClr val="tx1"/>
                </a:solidFill>
              </a:rPr>
              <a:t>Individual risk factors associated with weight gain trajectories (P ≤ .05) were included in an obesity risk index. </a:t>
            </a:r>
          </a:p>
          <a:p>
            <a:pPr>
              <a:spcBef>
                <a:spcPts val="0"/>
              </a:spcBef>
            </a:pPr>
            <a:endParaRPr lang="en-US" sz="2000" dirty="0" smtClean="0">
              <a:solidFill>
                <a:schemeClr val="tx1"/>
              </a:solidFill>
            </a:endParaRPr>
          </a:p>
          <a:p>
            <a:pPr>
              <a:spcBef>
                <a:spcPts val="0"/>
              </a:spcBef>
            </a:pPr>
            <a:r>
              <a:rPr lang="en-US" sz="2000" dirty="0" smtClean="0">
                <a:solidFill>
                  <a:schemeClr val="tx1"/>
                </a:solidFill>
              </a:rPr>
              <a:t>Logistic regression analysis was performed to investigate whether the association between breastfeeding duration (&lt;2 months, 2-4 months, &gt;4 months) and weight gain trajectory. </a:t>
            </a:r>
          </a:p>
          <a:p>
            <a:pPr>
              <a:spcBef>
                <a:spcPts val="0"/>
              </a:spcBef>
            </a:pPr>
            <a:endParaRPr lang="en-US" sz="2000" dirty="0" smtClean="0">
              <a:solidFill>
                <a:schemeClr val="tx1"/>
              </a:solidFill>
            </a:endParaRPr>
          </a:p>
          <a:p>
            <a:pPr>
              <a:spcBef>
                <a:spcPts val="0"/>
              </a:spcBef>
            </a:pPr>
            <a:r>
              <a:rPr lang="en-US" sz="2000" dirty="0" smtClean="0">
                <a:solidFill>
                  <a:schemeClr val="tx1"/>
                </a:solidFill>
                <a:effectLst>
                  <a:outerShdw blurRad="38100" dist="38100" dir="2700000" algn="tl">
                    <a:srgbClr val="000000">
                      <a:alpha val="43137"/>
                    </a:srgbClr>
                  </a:outerShdw>
                </a:effectLst>
              </a:rPr>
              <a:t>High-risk infants breastfed for &lt;2 months were more likely to belong to a rising rather than stable weight gain trajectory (odds ratio, 2.55; 95% confidence interval, 1.14-5.72; P = .02).</a:t>
            </a:r>
            <a:endParaRPr lang="sv-SE" sz="2000" dirty="0" smtClean="0">
              <a:solidFill>
                <a:schemeClr val="tx1"/>
              </a:solidFill>
              <a:effectLst>
                <a:outerShdw blurRad="38100" dist="38100" dir="2700000" algn="tl">
                  <a:srgbClr val="000000">
                    <a:alpha val="43137"/>
                  </a:srgbClr>
                </a:outerShdw>
              </a:effectLst>
            </a:endParaRPr>
          </a:p>
          <a:p>
            <a:pPr>
              <a:buNone/>
            </a:pPr>
            <a:endParaRPr lang="sv-SE" sz="800" dirty="0" smtClean="0">
              <a:solidFill>
                <a:schemeClr val="tx1">
                  <a:lumMod val="95000"/>
                  <a:lumOff val="5000"/>
                </a:schemeClr>
              </a:solidFill>
            </a:endParaRPr>
          </a:p>
          <a:p>
            <a:pPr>
              <a:buNone/>
            </a:pPr>
            <a:r>
              <a:rPr lang="sv-SE" sz="800" dirty="0" smtClean="0">
                <a:solidFill>
                  <a:schemeClr val="tx1">
                    <a:lumMod val="95000"/>
                    <a:lumOff val="5000"/>
                  </a:schemeClr>
                </a:solidFill>
              </a:rPr>
              <a:t>Carling SJ, </a:t>
            </a:r>
            <a:r>
              <a:rPr lang="sv-SE" sz="800" dirty="0" err="1" smtClean="0">
                <a:solidFill>
                  <a:schemeClr val="tx1">
                    <a:lumMod val="95000"/>
                    <a:lumOff val="5000"/>
                  </a:schemeClr>
                </a:solidFill>
              </a:rPr>
              <a:t>Demment</a:t>
            </a:r>
            <a:r>
              <a:rPr lang="sv-SE" sz="800" dirty="0" smtClean="0">
                <a:solidFill>
                  <a:schemeClr val="tx1">
                    <a:lumMod val="95000"/>
                    <a:lumOff val="5000"/>
                  </a:schemeClr>
                </a:solidFill>
              </a:rPr>
              <a:t> MM, </a:t>
            </a:r>
            <a:r>
              <a:rPr lang="sv-SE" sz="800" dirty="0" err="1" smtClean="0">
                <a:solidFill>
                  <a:schemeClr val="tx1">
                    <a:lumMod val="95000"/>
                    <a:lumOff val="5000"/>
                  </a:schemeClr>
                </a:solidFill>
              </a:rPr>
              <a:t>Kiolhede</a:t>
            </a:r>
            <a:r>
              <a:rPr lang="sv-SE" sz="800" dirty="0" smtClean="0">
                <a:solidFill>
                  <a:schemeClr val="tx1">
                    <a:lumMod val="95000"/>
                    <a:lumOff val="5000"/>
                  </a:schemeClr>
                </a:solidFill>
              </a:rPr>
              <a:t> CL, Olson CM</a:t>
            </a:r>
          </a:p>
          <a:p>
            <a:pPr>
              <a:buNone/>
            </a:pPr>
            <a:r>
              <a:rPr lang="sv-SE" sz="800" u="sng" dirty="0" err="1" smtClean="0">
                <a:solidFill>
                  <a:schemeClr val="tx1">
                    <a:lumMod val="95000"/>
                    <a:lumOff val="5000"/>
                  </a:schemeClr>
                </a:solidFill>
              </a:rPr>
              <a:t>Pediatrics</a:t>
            </a:r>
            <a:r>
              <a:rPr lang="sv-SE" sz="800" u="sng" dirty="0" smtClean="0">
                <a:solidFill>
                  <a:schemeClr val="tx1">
                    <a:lumMod val="95000"/>
                    <a:lumOff val="5000"/>
                  </a:schemeClr>
                </a:solidFill>
              </a:rPr>
              <a:t> </a:t>
            </a:r>
            <a:r>
              <a:rPr lang="sv-SE" sz="800" dirty="0" smtClean="0">
                <a:solidFill>
                  <a:schemeClr val="tx1"/>
                </a:solidFill>
              </a:rPr>
              <a:t>2015 Jan;135(1):111-9. </a:t>
            </a:r>
            <a:r>
              <a:rPr lang="sv-SE" sz="800" dirty="0" err="1" smtClean="0">
                <a:solidFill>
                  <a:schemeClr val="tx1"/>
                </a:solidFill>
              </a:rPr>
              <a:t>doi</a:t>
            </a:r>
            <a:r>
              <a:rPr lang="sv-SE" sz="800" dirty="0" smtClean="0">
                <a:solidFill>
                  <a:schemeClr val="tx1"/>
                </a:solidFill>
              </a:rPr>
              <a:t>: 10.1542/peds.2014-1392. </a:t>
            </a:r>
            <a:r>
              <a:rPr lang="sv-SE" sz="800" dirty="0" err="1" smtClean="0">
                <a:solidFill>
                  <a:schemeClr val="tx1"/>
                </a:solidFill>
              </a:rPr>
              <a:t>Epub</a:t>
            </a:r>
            <a:r>
              <a:rPr lang="sv-SE" sz="800" dirty="0" smtClean="0">
                <a:solidFill>
                  <a:schemeClr val="tx1"/>
                </a:solidFill>
              </a:rPr>
              <a:t> 2014 Dec 1.Breastfeeding duration and </a:t>
            </a:r>
            <a:r>
              <a:rPr lang="sv-SE" sz="800" dirty="0" err="1" smtClean="0">
                <a:solidFill>
                  <a:schemeClr val="tx1"/>
                </a:solidFill>
              </a:rPr>
              <a:t>weight</a:t>
            </a:r>
            <a:r>
              <a:rPr lang="sv-SE" sz="800" dirty="0" smtClean="0">
                <a:solidFill>
                  <a:schemeClr val="tx1"/>
                </a:solidFill>
              </a:rPr>
              <a:t> </a:t>
            </a:r>
            <a:r>
              <a:rPr lang="sv-SE" sz="800" dirty="0" err="1" smtClean="0">
                <a:solidFill>
                  <a:schemeClr val="tx1"/>
                </a:solidFill>
              </a:rPr>
              <a:t>gain</a:t>
            </a:r>
            <a:r>
              <a:rPr lang="sv-SE" sz="800" dirty="0" smtClean="0">
                <a:solidFill>
                  <a:schemeClr val="tx1"/>
                </a:solidFill>
              </a:rPr>
              <a:t> </a:t>
            </a:r>
            <a:r>
              <a:rPr lang="sv-SE" sz="800" dirty="0" err="1" smtClean="0">
                <a:solidFill>
                  <a:schemeClr val="tx1"/>
                </a:solidFill>
              </a:rPr>
              <a:t>trajectory</a:t>
            </a:r>
            <a:r>
              <a:rPr lang="sv-SE" sz="800" dirty="0" smtClean="0">
                <a:solidFill>
                  <a:schemeClr val="tx1"/>
                </a:solidFill>
              </a:rPr>
              <a:t> in </a:t>
            </a:r>
            <a:r>
              <a:rPr lang="sv-SE" sz="800" dirty="0" err="1" smtClean="0">
                <a:solidFill>
                  <a:schemeClr val="tx1"/>
                </a:solidFill>
              </a:rPr>
              <a:t>infancy</a:t>
            </a:r>
            <a:r>
              <a:rPr lang="sv-SE" sz="800" dirty="0" smtClean="0">
                <a:solidFill>
                  <a:schemeClr val="tx1"/>
                </a:solidFill>
              </a:rPr>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tx1"/>
                </a:solidFill>
              </a:rPr>
              <a:t>Three studies from our IDEFICS work </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09800" y="100013"/>
            <a:ext cx="6791356" cy="1114409"/>
          </a:xfrm>
          <a:blipFill>
            <a:blip r:embed="rId2" cstate="print"/>
            <a:tile tx="0" ty="0" sx="100000" sy="100000" flip="none" algn="tl"/>
          </a:blipFill>
        </p:spPr>
        <p:txBody>
          <a:bodyPr/>
          <a:lstStyle/>
          <a:p>
            <a:r>
              <a:rPr lang="en-GB" dirty="0" smtClean="0">
                <a:solidFill>
                  <a:schemeClr val="tx1">
                    <a:lumMod val="95000"/>
                    <a:lumOff val="5000"/>
                  </a:schemeClr>
                </a:solidFill>
              </a:rPr>
              <a:t/>
            </a:r>
            <a:br>
              <a:rPr lang="en-GB" dirty="0" smtClean="0">
                <a:solidFill>
                  <a:schemeClr val="tx1">
                    <a:lumMod val="95000"/>
                    <a:lumOff val="5000"/>
                  </a:schemeClr>
                </a:solidFill>
              </a:rPr>
            </a:br>
            <a:r>
              <a:rPr lang="en-GB" dirty="0" smtClean="0">
                <a:solidFill>
                  <a:schemeClr val="tx1">
                    <a:lumMod val="95000"/>
                    <a:lumOff val="5000"/>
                  </a:schemeClr>
                </a:solidFill>
              </a:rPr>
              <a:t/>
            </a:r>
            <a:br>
              <a:rPr lang="en-GB" dirty="0" smtClean="0">
                <a:solidFill>
                  <a:schemeClr val="tx1">
                    <a:lumMod val="95000"/>
                    <a:lumOff val="5000"/>
                  </a:schemeClr>
                </a:solidFill>
              </a:rPr>
            </a:br>
            <a:r>
              <a:rPr lang="en-GB" dirty="0" smtClean="0">
                <a:solidFill>
                  <a:schemeClr val="tx1">
                    <a:lumMod val="95000"/>
                    <a:lumOff val="5000"/>
                  </a:schemeClr>
                </a:solidFill>
              </a:rPr>
              <a:t/>
            </a:r>
            <a:br>
              <a:rPr lang="en-GB" dirty="0" smtClean="0">
                <a:solidFill>
                  <a:schemeClr val="tx1">
                    <a:lumMod val="95000"/>
                    <a:lumOff val="5000"/>
                  </a:schemeClr>
                </a:solidFill>
              </a:rPr>
            </a:br>
            <a:r>
              <a:rPr lang="en-GB" dirty="0" smtClean="0">
                <a:solidFill>
                  <a:schemeClr val="tx1">
                    <a:lumMod val="95000"/>
                    <a:lumOff val="5000"/>
                  </a:schemeClr>
                </a:solidFill>
              </a:rPr>
              <a:t/>
            </a:r>
            <a:br>
              <a:rPr lang="en-GB" dirty="0" smtClean="0">
                <a:solidFill>
                  <a:schemeClr val="tx1">
                    <a:lumMod val="95000"/>
                    <a:lumOff val="5000"/>
                  </a:schemeClr>
                </a:solidFill>
              </a:rPr>
            </a:br>
            <a:r>
              <a:rPr lang="en-GB" dirty="0" smtClean="0">
                <a:solidFill>
                  <a:schemeClr val="tx1">
                    <a:lumMod val="95000"/>
                    <a:lumOff val="5000"/>
                  </a:schemeClr>
                </a:solidFill>
              </a:rPr>
              <a:t/>
            </a:r>
            <a:br>
              <a:rPr lang="en-GB" dirty="0" smtClean="0">
                <a:solidFill>
                  <a:schemeClr val="tx1">
                    <a:lumMod val="95000"/>
                    <a:lumOff val="5000"/>
                  </a:schemeClr>
                </a:solidFill>
              </a:rPr>
            </a:br>
            <a:r>
              <a:rPr lang="en-GB" dirty="0" smtClean="0">
                <a:solidFill>
                  <a:schemeClr val="tx1">
                    <a:lumMod val="95000"/>
                    <a:lumOff val="5000"/>
                  </a:schemeClr>
                </a:solidFill>
              </a:rPr>
              <a:t/>
            </a:r>
            <a:br>
              <a:rPr lang="en-GB" dirty="0" smtClean="0">
                <a:solidFill>
                  <a:schemeClr val="tx1">
                    <a:lumMod val="95000"/>
                    <a:lumOff val="5000"/>
                  </a:schemeClr>
                </a:solidFill>
              </a:rPr>
            </a:br>
            <a:r>
              <a:rPr lang="en-GB" dirty="0" smtClean="0">
                <a:solidFill>
                  <a:schemeClr val="tx1">
                    <a:lumMod val="95000"/>
                    <a:lumOff val="5000"/>
                  </a:schemeClr>
                </a:solidFill>
              </a:rPr>
              <a:t/>
            </a:r>
            <a:br>
              <a:rPr lang="en-GB" dirty="0" smtClean="0">
                <a:solidFill>
                  <a:schemeClr val="tx1">
                    <a:lumMod val="95000"/>
                    <a:lumOff val="5000"/>
                  </a:schemeClr>
                </a:solidFill>
              </a:rPr>
            </a:br>
            <a:r>
              <a:rPr lang="en-US" b="1" dirty="0" smtClean="0">
                <a:solidFill>
                  <a:schemeClr val="tx1">
                    <a:lumMod val="95000"/>
                    <a:lumOff val="5000"/>
                  </a:schemeClr>
                </a:solidFill>
              </a:rPr>
              <a:t>Infant feeding practices and prevalence of obesity in eight European</a:t>
            </a:r>
            <a:br>
              <a:rPr lang="en-US" b="1" dirty="0" smtClean="0">
                <a:solidFill>
                  <a:schemeClr val="tx1">
                    <a:lumMod val="95000"/>
                    <a:lumOff val="5000"/>
                  </a:schemeClr>
                </a:solidFill>
              </a:rPr>
            </a:br>
            <a:r>
              <a:rPr lang="en-US" b="1" dirty="0" smtClean="0">
                <a:solidFill>
                  <a:schemeClr val="tx1">
                    <a:lumMod val="95000"/>
                    <a:lumOff val="5000"/>
                  </a:schemeClr>
                </a:solidFill>
              </a:rPr>
              <a:t>countries – the IDEFICS study</a:t>
            </a:r>
            <a:endParaRPr lang="en-US" dirty="0">
              <a:solidFill>
                <a:schemeClr val="tx1">
                  <a:lumMod val="95000"/>
                  <a:lumOff val="5000"/>
                </a:schemeClr>
              </a:solidFill>
            </a:endParaRPr>
          </a:p>
        </p:txBody>
      </p:sp>
      <p:sp>
        <p:nvSpPr>
          <p:cNvPr id="6" name="Content Placeholder 5"/>
          <p:cNvSpPr>
            <a:spLocks noGrp="1"/>
          </p:cNvSpPr>
          <p:nvPr>
            <p:ph idx="1"/>
          </p:nvPr>
        </p:nvSpPr>
        <p:spPr>
          <a:xfrm>
            <a:off x="571472" y="1438274"/>
            <a:ext cx="8191528" cy="4530471"/>
          </a:xfrm>
        </p:spPr>
        <p:txBody>
          <a:bodyPr/>
          <a:lstStyle/>
          <a:p>
            <a:r>
              <a:rPr lang="en-US" dirty="0" smtClean="0">
                <a:solidFill>
                  <a:schemeClr val="tx1">
                    <a:lumMod val="95000"/>
                    <a:lumOff val="5000"/>
                  </a:schemeClr>
                </a:solidFill>
                <a:latin typeface="Bookman Old Style" pitchFamily="18" charset="0"/>
              </a:rPr>
              <a:t>We hypothesized that children exclusively breastfed for 4-6 months will have lower body mass indices than children who were never exclusively breastfed.</a:t>
            </a:r>
          </a:p>
          <a:p>
            <a:r>
              <a:rPr lang="en-US" dirty="0" smtClean="0">
                <a:solidFill>
                  <a:schemeClr val="tx1">
                    <a:lumMod val="95000"/>
                    <a:lumOff val="5000"/>
                  </a:schemeClr>
                </a:solidFill>
                <a:latin typeface="Bookman Old Style" pitchFamily="18" charset="0"/>
              </a:rPr>
              <a:t>Breastfeeding examined as </a:t>
            </a:r>
          </a:p>
          <a:p>
            <a:pPr lvl="1">
              <a:spcBef>
                <a:spcPct val="0"/>
              </a:spcBef>
              <a:buFont typeface="Arial" pitchFamily="34" charset="0"/>
              <a:buChar char="•"/>
            </a:pPr>
            <a:r>
              <a:rPr lang="en-US" dirty="0" smtClean="0">
                <a:solidFill>
                  <a:schemeClr val="tx1">
                    <a:lumMod val="95000"/>
                    <a:lumOff val="5000"/>
                  </a:schemeClr>
                </a:solidFill>
                <a:latin typeface="Bookman Old Style" pitchFamily="18" charset="0"/>
              </a:rPr>
              <a:t>never exclusively breastfed (referent), </a:t>
            </a:r>
          </a:p>
          <a:p>
            <a:pPr lvl="1">
              <a:spcBef>
                <a:spcPct val="0"/>
              </a:spcBef>
              <a:buFont typeface="Arial" pitchFamily="34" charset="0"/>
              <a:buChar char="•"/>
            </a:pPr>
            <a:r>
              <a:rPr lang="en-US" dirty="0" smtClean="0">
                <a:solidFill>
                  <a:schemeClr val="tx1">
                    <a:lumMod val="95000"/>
                    <a:lumOff val="5000"/>
                  </a:schemeClr>
                </a:solidFill>
                <a:latin typeface="Bookman Old Style" pitchFamily="18" charset="0"/>
              </a:rPr>
              <a:t>1-3 months</a:t>
            </a:r>
          </a:p>
          <a:p>
            <a:pPr lvl="1">
              <a:spcBef>
                <a:spcPct val="0"/>
              </a:spcBef>
              <a:buFont typeface="Arial" pitchFamily="34" charset="0"/>
              <a:buChar char="•"/>
            </a:pPr>
            <a:r>
              <a:rPr lang="en-US" dirty="0" smtClean="0">
                <a:solidFill>
                  <a:schemeClr val="tx1">
                    <a:lumMod val="95000"/>
                    <a:lumOff val="5000"/>
                  </a:schemeClr>
                </a:solidFill>
                <a:latin typeface="Bookman Old Style" pitchFamily="18" charset="0"/>
              </a:rPr>
              <a:t>4-6 months</a:t>
            </a:r>
          </a:p>
          <a:p>
            <a:pPr lvl="1">
              <a:spcBef>
                <a:spcPct val="0"/>
              </a:spcBef>
              <a:buFont typeface="Arial" pitchFamily="34" charset="0"/>
              <a:buChar char="•"/>
            </a:pPr>
            <a:r>
              <a:rPr lang="en-US" dirty="0" smtClean="0">
                <a:solidFill>
                  <a:schemeClr val="tx1">
                    <a:lumMod val="95000"/>
                    <a:lumOff val="5000"/>
                  </a:schemeClr>
                </a:solidFill>
                <a:latin typeface="Bookman Old Style" pitchFamily="18" charset="0"/>
              </a:rPr>
              <a:t>7-12 months</a:t>
            </a:r>
          </a:p>
          <a:p>
            <a:r>
              <a:rPr lang="en-US" dirty="0" smtClean="0">
                <a:solidFill>
                  <a:schemeClr val="tx1">
                    <a:lumMod val="95000"/>
                    <a:lumOff val="5000"/>
                  </a:schemeClr>
                </a:solidFill>
                <a:latin typeface="Bookman Old Style" pitchFamily="18" charset="0"/>
              </a:rPr>
              <a:t>Beyond 12 months considered implausible </a:t>
            </a:r>
          </a:p>
          <a:p>
            <a:pPr>
              <a:buNone/>
            </a:pPr>
            <a:endParaRPr lang="en-US" dirty="0" smtClean="0">
              <a:solidFill>
                <a:schemeClr val="tx1">
                  <a:lumMod val="95000"/>
                  <a:lumOff val="5000"/>
                </a:schemeClr>
              </a:solidFill>
              <a:latin typeface="Bookman Old Style" pitchFamily="18" charset="0"/>
            </a:endParaRPr>
          </a:p>
          <a:p>
            <a:pPr>
              <a:buNone/>
            </a:pPr>
            <a:r>
              <a:rPr lang="en-US" sz="800" dirty="0" smtClean="0"/>
              <a:t>Hunsberger M,  Lanfer A, Reeske A, Veidebaum T, Russo P, Hadjigeorgiou C, Moreno LA, Molnar D,  De Henauw S, Lissner  L, Eiben G</a:t>
            </a:r>
          </a:p>
          <a:p>
            <a:pPr>
              <a:buNone/>
            </a:pPr>
            <a:r>
              <a:rPr lang="en-US" sz="800" dirty="0" smtClean="0"/>
              <a:t>Public Health Nutrition / </a:t>
            </a:r>
            <a:r>
              <a:rPr lang="en-US" sz="800" b="1" i="1" dirty="0" err="1" smtClean="0"/>
              <a:t>FirstView</a:t>
            </a:r>
            <a:r>
              <a:rPr lang="en-US" sz="800" b="1" i="1" dirty="0" smtClean="0"/>
              <a:t> Article / August 2012, pp 1 9</a:t>
            </a:r>
          </a:p>
          <a:p>
            <a:pPr>
              <a:buNone/>
            </a:pPr>
            <a:r>
              <a:rPr lang="en-US" sz="800" dirty="0" smtClean="0"/>
              <a:t>DOI: 10.1017/S1368980012003850, Published online:</a:t>
            </a:r>
          </a:p>
          <a:p>
            <a:pPr>
              <a:buNone/>
            </a:pPr>
            <a:r>
              <a:rPr lang="en-US" sz="800" b="1" dirty="0" smtClean="0"/>
              <a:t>Link to this article: </a:t>
            </a:r>
            <a:r>
              <a:rPr lang="en-US" sz="800" b="1" dirty="0" smtClean="0">
                <a:hlinkClick r:id="rId3"/>
              </a:rPr>
              <a:t>http://journals.cambridge.org/abstract_S1368980012003850</a:t>
            </a:r>
            <a:r>
              <a:rPr lang="en-US" sz="800" b="1" dirty="0" smtClean="0"/>
              <a:t> </a:t>
            </a:r>
            <a:endParaRPr lang="en-US" sz="800" dirty="0" smtClean="0">
              <a:solidFill>
                <a:schemeClr val="tx1">
                  <a:lumMod val="95000"/>
                  <a:lumOff val="5000"/>
                </a:schemeClr>
              </a:solidFill>
              <a:latin typeface="Bookman Old Style" pitchFamily="18" charset="0"/>
            </a:endParaRPr>
          </a:p>
          <a:p>
            <a:endParaRPr lang="en-US" sz="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100013"/>
            <a:ext cx="5976950" cy="738187"/>
          </a:xfrm>
        </p:spPr>
        <p:txBody>
          <a:bodyPr/>
          <a:lstStyle/>
          <a:p>
            <a:r>
              <a:rPr lang="en-US" dirty="0" smtClean="0">
                <a:solidFill>
                  <a:schemeClr val="tx1">
                    <a:lumMod val="95000"/>
                    <a:lumOff val="5000"/>
                  </a:schemeClr>
                </a:solidFill>
                <a:latin typeface="Bookman Old Style" pitchFamily="18" charset="0"/>
              </a:rPr>
              <a:t>Mixed results in the literature </a:t>
            </a:r>
            <a:r>
              <a:rPr lang="en-US" dirty="0" smtClean="0">
                <a:latin typeface="Bookman Old Style" pitchFamily="18" charset="0"/>
              </a:rPr>
              <a:t/>
            </a:r>
            <a:br>
              <a:rPr lang="en-US" dirty="0" smtClean="0">
                <a:latin typeface="Bookman Old Style" pitchFamily="18" charset="0"/>
              </a:rPr>
            </a:br>
            <a:endParaRPr lang="en-US" dirty="0"/>
          </a:p>
        </p:txBody>
      </p:sp>
      <p:sp>
        <p:nvSpPr>
          <p:cNvPr id="4" name="Rectangle 3"/>
          <p:cNvSpPr/>
          <p:nvPr/>
        </p:nvSpPr>
        <p:spPr>
          <a:xfrm>
            <a:off x="1071538" y="797510"/>
            <a:ext cx="6929486" cy="3416320"/>
          </a:xfrm>
          <a:prstGeom prst="rect">
            <a:avLst/>
          </a:prstGeom>
        </p:spPr>
        <p:txBody>
          <a:bodyPr wrap="square">
            <a:spAutoFit/>
          </a:bodyPr>
          <a:lstStyle/>
          <a:p>
            <a:endParaRPr lang="en-US" dirty="0" smtClean="0">
              <a:latin typeface="Bookman Old Style" pitchFamily="18" charset="0"/>
            </a:endParaRPr>
          </a:p>
          <a:p>
            <a:r>
              <a:rPr lang="en-US" dirty="0" smtClean="0">
                <a:latin typeface="Bookman Old Style" pitchFamily="18" charset="0"/>
              </a:rPr>
              <a:t>Differences because:</a:t>
            </a:r>
          </a:p>
          <a:p>
            <a:pPr lvl="1">
              <a:buFont typeface="Arial" pitchFamily="34" charset="0"/>
              <a:buChar char="•"/>
            </a:pPr>
            <a:r>
              <a:rPr lang="en-US" dirty="0" smtClean="0">
                <a:latin typeface="Bookman Old Style" pitchFamily="18" charset="0"/>
              </a:rPr>
              <a:t>a lack of control for confounding variables</a:t>
            </a:r>
          </a:p>
          <a:p>
            <a:pPr lvl="1">
              <a:buFont typeface="Arial" pitchFamily="34" charset="0"/>
              <a:buChar char="•"/>
            </a:pPr>
            <a:r>
              <a:rPr lang="en-US" dirty="0" smtClean="0">
                <a:latin typeface="Bookman Old Style" pitchFamily="18" charset="0"/>
              </a:rPr>
              <a:t>small sample size</a:t>
            </a:r>
          </a:p>
          <a:p>
            <a:pPr lvl="1">
              <a:buFont typeface="Arial" pitchFamily="34" charset="0"/>
              <a:buChar char="•"/>
            </a:pPr>
            <a:r>
              <a:rPr lang="en-US" dirty="0" smtClean="0">
                <a:latin typeface="Bookman Old Style" pitchFamily="18" charset="0"/>
              </a:rPr>
              <a:t>other differences such as subject age at time of measurement</a:t>
            </a:r>
          </a:p>
          <a:p>
            <a:pPr lvl="1">
              <a:buFont typeface="Arial" pitchFamily="34" charset="0"/>
              <a:buChar char="•"/>
            </a:pPr>
            <a:r>
              <a:rPr lang="en-US" dirty="0" smtClean="0">
                <a:latin typeface="Bookman Old Style" pitchFamily="18" charset="0"/>
              </a:rPr>
              <a:t>measurement (dichotomous or linear) </a:t>
            </a:r>
          </a:p>
          <a:p>
            <a:pPr lvl="1">
              <a:buFont typeface="Arial" pitchFamily="34" charset="0"/>
              <a:buChar char="•"/>
            </a:pPr>
            <a:r>
              <a:rPr lang="en-US" dirty="0" smtClean="0">
                <a:latin typeface="Bookman Old Style" pitchFamily="18" charset="0"/>
              </a:rPr>
              <a:t>how the exposure is defined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3174" y="100013"/>
            <a:ext cx="6119826" cy="685781"/>
          </a:xfrm>
        </p:spPr>
        <p:txBody>
          <a:bodyPr/>
          <a:lstStyle/>
          <a:p>
            <a:r>
              <a:rPr lang="en-US" dirty="0" smtClean="0">
                <a:solidFill>
                  <a:schemeClr val="tx1">
                    <a:lumMod val="95000"/>
                    <a:lumOff val="5000"/>
                  </a:schemeClr>
                </a:solidFill>
              </a:rPr>
              <a:t>Findings </a:t>
            </a:r>
            <a:endParaRPr lang="en-US" dirty="0">
              <a:solidFill>
                <a:schemeClr val="tx1">
                  <a:lumMod val="95000"/>
                  <a:lumOff val="5000"/>
                </a:schemeClr>
              </a:solidFill>
            </a:endParaRPr>
          </a:p>
        </p:txBody>
      </p:sp>
      <p:pic>
        <p:nvPicPr>
          <p:cNvPr id="35842" name="Picture 2"/>
          <p:cNvPicPr>
            <a:picLocks noGrp="1" noChangeAspect="1" noChangeArrowheads="1"/>
          </p:cNvPicPr>
          <p:nvPr>
            <p:ph idx="1"/>
          </p:nvPr>
        </p:nvPicPr>
        <p:blipFill>
          <a:blip r:embed="rId3" cstate="print"/>
          <a:srcRect/>
          <a:stretch>
            <a:fillRect/>
          </a:stretch>
        </p:blipFill>
        <p:spPr bwMode="auto">
          <a:xfrm>
            <a:off x="1142976" y="1214422"/>
            <a:ext cx="6372121" cy="3643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srcRect/>
          <a:stretch>
            <a:fillRect/>
          </a:stretch>
        </p:blipFill>
        <p:spPr bwMode="auto">
          <a:xfrm>
            <a:off x="1533525" y="1671638"/>
            <a:ext cx="6076950" cy="3514725"/>
          </a:xfrm>
          <a:prstGeom prst="rect">
            <a:avLst/>
          </a:prstGeom>
          <a:noFill/>
          <a:ln w="9525">
            <a:noFill/>
            <a:miter lim="800000"/>
            <a:headEnd/>
            <a:tailEnd/>
          </a:ln>
        </p:spPr>
      </p:pic>
      <p:sp>
        <p:nvSpPr>
          <p:cNvPr id="3" name="TextBox 2"/>
          <p:cNvSpPr txBox="1"/>
          <p:nvPr/>
        </p:nvSpPr>
        <p:spPr>
          <a:xfrm>
            <a:off x="2643174" y="214290"/>
            <a:ext cx="5572164" cy="461665"/>
          </a:xfrm>
          <a:prstGeom prst="rect">
            <a:avLst/>
          </a:prstGeom>
          <a:noFill/>
        </p:spPr>
        <p:txBody>
          <a:bodyPr wrap="square" rtlCol="0">
            <a:spAutoFit/>
          </a:bodyPr>
          <a:lstStyle/>
          <a:p>
            <a:r>
              <a:rPr lang="en-US" dirty="0" smtClean="0"/>
              <a:t>Findings across survey center countries</a:t>
            </a:r>
            <a:endParaRPr lang="en-US" dirty="0"/>
          </a:p>
        </p:txBody>
      </p:sp>
      <p:cxnSp>
        <p:nvCxnSpPr>
          <p:cNvPr id="5" name="Straight Connector 4"/>
          <p:cNvCxnSpPr/>
          <p:nvPr/>
        </p:nvCxnSpPr>
        <p:spPr bwMode="auto">
          <a:xfrm rot="5400000">
            <a:off x="3107521" y="3321843"/>
            <a:ext cx="4357718" cy="0"/>
          </a:xfrm>
          <a:prstGeom prst="line">
            <a:avLst/>
          </a:prstGeom>
          <a:noFill/>
          <a:ln>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pic>
        <p:nvPicPr>
          <p:cNvPr id="9" name="Picture 8" descr="Breast or bottle.jpg"/>
          <p:cNvPicPr>
            <a:picLocks noChangeAspect="1"/>
          </p:cNvPicPr>
          <p:nvPr/>
        </p:nvPicPr>
        <p:blipFill>
          <a:blip r:embed="rId3" cstate="print"/>
          <a:stretch>
            <a:fillRect/>
          </a:stretch>
        </p:blipFill>
        <p:spPr>
          <a:xfrm>
            <a:off x="7429520" y="1214422"/>
            <a:ext cx="1285884" cy="1285884"/>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4546" y="142852"/>
            <a:ext cx="6786610" cy="928694"/>
          </a:xfrm>
          <a:blipFill>
            <a:blip r:embed="rId3" cstate="print"/>
            <a:tile tx="0" ty="0" sx="100000" sy="100000" flip="none" algn="tl"/>
          </a:blipFill>
        </p:spPr>
        <p:txBody>
          <a:bodyPr/>
          <a:lstStyle/>
          <a:p>
            <a:r>
              <a:rPr lang="en-GB" sz="2000" dirty="0" smtClean="0">
                <a:solidFill>
                  <a:schemeClr val="tx1">
                    <a:lumMod val="95000"/>
                    <a:lumOff val="5000"/>
                  </a:schemeClr>
                </a:solidFill>
              </a:rPr>
              <a:t/>
            </a:r>
            <a:br>
              <a:rPr lang="en-GB" sz="2000" dirty="0" smtClean="0">
                <a:solidFill>
                  <a:schemeClr val="tx1">
                    <a:lumMod val="95000"/>
                    <a:lumOff val="5000"/>
                  </a:schemeClr>
                </a:solidFill>
              </a:rPr>
            </a:br>
            <a:r>
              <a:rPr lang="en-GB" sz="2000" dirty="0" smtClean="0">
                <a:solidFill>
                  <a:schemeClr val="tx1">
                    <a:lumMod val="95000"/>
                    <a:lumOff val="5000"/>
                  </a:schemeClr>
                </a:solidFill>
              </a:rPr>
              <a:t>Children consuming milk cereal drink are at increased risk for overweight- the IDEFICS Sweden study</a:t>
            </a:r>
            <a:endParaRPr lang="en-US" sz="2000" dirty="0">
              <a:solidFill>
                <a:schemeClr val="tx1">
                  <a:lumMod val="95000"/>
                  <a:lumOff val="5000"/>
                </a:schemeClr>
              </a:solidFill>
            </a:endParaRPr>
          </a:p>
        </p:txBody>
      </p:sp>
      <p:sp>
        <p:nvSpPr>
          <p:cNvPr id="3" name="Content Placeholder 2"/>
          <p:cNvSpPr>
            <a:spLocks noGrp="1"/>
          </p:cNvSpPr>
          <p:nvPr>
            <p:ph idx="1"/>
          </p:nvPr>
        </p:nvSpPr>
        <p:spPr>
          <a:xfrm>
            <a:off x="357158" y="1071546"/>
            <a:ext cx="8405842" cy="4530471"/>
          </a:xfrm>
        </p:spPr>
        <p:txBody>
          <a:bodyPr/>
          <a:lstStyle/>
          <a:p>
            <a:r>
              <a:rPr lang="en-GB" dirty="0" smtClean="0">
                <a:solidFill>
                  <a:schemeClr val="tx1"/>
                </a:solidFill>
                <a:latin typeface="Times New Roman" pitchFamily="18" charset="0"/>
                <a:cs typeface="Times New Roman" pitchFamily="18" charset="0"/>
              </a:rPr>
              <a:t>A common complementary food offered mainly in Sweden is “välling”, a milk cereal drink (MCD) that has been consumed for hundreds of years and sold as a ready-made mix since the 1940’s.</a:t>
            </a:r>
          </a:p>
          <a:p>
            <a:r>
              <a:rPr lang="en-GB" dirty="0" smtClean="0">
                <a:solidFill>
                  <a:schemeClr val="tx1"/>
                </a:solidFill>
                <a:latin typeface="Times New Roman" pitchFamily="18" charset="0"/>
                <a:cs typeface="Times New Roman" pitchFamily="18" charset="0"/>
              </a:rPr>
              <a:t>The Swedish National Food Administration recommends iron fortified MCD or porridge be served on a daily basis from the age of six months to ensure a sufficient iron intake. </a:t>
            </a:r>
          </a:p>
          <a:p>
            <a:r>
              <a:rPr lang="en-GB" dirty="0" smtClean="0">
                <a:solidFill>
                  <a:schemeClr val="tx1"/>
                </a:solidFill>
                <a:latin typeface="Times New Roman" pitchFamily="18" charset="0"/>
                <a:cs typeface="Times New Roman" pitchFamily="18" charset="0"/>
              </a:rPr>
              <a:t>To our knowledge, only one previous study has investigated MCD consumption and associations with overweight, reporting that infants’ consumption of MCD at six months of age increased the risk of a high body mass index (BMI) at 12 and 18 months </a:t>
            </a:r>
            <a:r>
              <a:rPr lang="en-GB" sz="800" dirty="0" smtClean="0">
                <a:solidFill>
                  <a:schemeClr val="tx1"/>
                </a:solidFill>
                <a:latin typeface="Times New Roman" pitchFamily="18" charset="0"/>
                <a:cs typeface="Times New Roman" pitchFamily="18" charset="0"/>
              </a:rPr>
              <a:t>(</a:t>
            </a:r>
            <a:r>
              <a:rPr lang="sv-SE" sz="800" dirty="0" err="1" smtClean="0"/>
              <a:t>Almqvist-Tangen</a:t>
            </a:r>
            <a:r>
              <a:rPr lang="sv-SE" sz="800" dirty="0" smtClean="0"/>
              <a:t> G, Dahlgren J, </a:t>
            </a:r>
            <a:r>
              <a:rPr lang="sv-SE" sz="800" dirty="0" err="1" smtClean="0"/>
              <a:t>Roswall</a:t>
            </a:r>
            <a:r>
              <a:rPr lang="sv-SE" sz="800" dirty="0" smtClean="0"/>
              <a:t> J, et </a:t>
            </a:r>
            <a:r>
              <a:rPr lang="sv-SE" sz="800" dirty="0" err="1" smtClean="0"/>
              <a:t>alMilk</a:t>
            </a:r>
            <a:r>
              <a:rPr lang="sv-SE" sz="800" dirty="0" smtClean="0"/>
              <a:t> </a:t>
            </a:r>
            <a:r>
              <a:rPr lang="sv-SE" sz="800" dirty="0" err="1" smtClean="0"/>
              <a:t>cereal</a:t>
            </a:r>
            <a:r>
              <a:rPr lang="sv-SE" sz="800" dirty="0" smtClean="0"/>
              <a:t> drink </a:t>
            </a:r>
            <a:r>
              <a:rPr lang="sv-SE" sz="800" dirty="0" err="1" smtClean="0"/>
              <a:t>increases</a:t>
            </a:r>
            <a:r>
              <a:rPr lang="sv-SE" sz="800" dirty="0" smtClean="0"/>
              <a:t> BMI risk at 12 and 18 </a:t>
            </a:r>
            <a:r>
              <a:rPr lang="sv-SE" sz="800" dirty="0" err="1" smtClean="0"/>
              <a:t>months</a:t>
            </a:r>
            <a:r>
              <a:rPr lang="sv-SE" sz="800" dirty="0" smtClean="0"/>
              <a:t>, </a:t>
            </a:r>
            <a:r>
              <a:rPr lang="sv-SE" sz="800" dirty="0" err="1" smtClean="0"/>
              <a:t>but</a:t>
            </a:r>
            <a:r>
              <a:rPr lang="sv-SE" sz="800" dirty="0" smtClean="0"/>
              <a:t> </a:t>
            </a:r>
            <a:r>
              <a:rPr lang="sv-SE" sz="800" dirty="0" err="1" smtClean="0"/>
              <a:t>formula</a:t>
            </a:r>
            <a:r>
              <a:rPr lang="sv-SE" sz="800" dirty="0" smtClean="0"/>
              <a:t> </a:t>
            </a:r>
            <a:r>
              <a:rPr lang="sv-SE" sz="800" dirty="0" err="1" smtClean="0"/>
              <a:t>does</a:t>
            </a:r>
            <a:r>
              <a:rPr lang="sv-SE" sz="800" dirty="0" smtClean="0"/>
              <a:t> not. </a:t>
            </a:r>
            <a:r>
              <a:rPr lang="sv-SE" sz="800" dirty="0" err="1" smtClean="0"/>
              <a:t>Acta</a:t>
            </a:r>
            <a:r>
              <a:rPr lang="sv-SE" sz="800" dirty="0" smtClean="0"/>
              <a:t> </a:t>
            </a:r>
            <a:r>
              <a:rPr lang="sv-SE" sz="800" dirty="0" err="1" smtClean="0"/>
              <a:t>Paediatr</a:t>
            </a:r>
            <a:r>
              <a:rPr lang="sv-SE" sz="800" dirty="0" smtClean="0"/>
              <a:t> 2013. </a:t>
            </a:r>
            <a:r>
              <a:rPr lang="sv-SE" sz="800" dirty="0" err="1" smtClean="0"/>
              <a:t>Epub</a:t>
            </a:r>
            <a:r>
              <a:rPr lang="sv-SE" sz="800" dirty="0" smtClean="0"/>
              <a:t> </a:t>
            </a:r>
            <a:r>
              <a:rPr lang="sv-SE" sz="800" dirty="0" err="1" smtClean="0"/>
              <a:t>ahead</a:t>
            </a:r>
            <a:r>
              <a:rPr lang="sv-SE" sz="800" dirty="0" smtClean="0"/>
              <a:t> of </a:t>
            </a:r>
            <a:r>
              <a:rPr lang="sv-SE" sz="800" dirty="0" err="1" smtClean="0"/>
              <a:t>print</a:t>
            </a:r>
            <a:r>
              <a:rPr lang="sv-SE" sz="800" dirty="0" smtClean="0"/>
              <a:t> Sep 13 2013. DOI: 10.1111/apa.12418</a:t>
            </a:r>
            <a:r>
              <a:rPr lang="en-GB" sz="800" dirty="0" smtClean="0">
                <a:solidFill>
                  <a:schemeClr val="tx1"/>
                </a:solidFill>
                <a:latin typeface="Times New Roman" pitchFamily="18" charset="0"/>
                <a:cs typeface="Times New Roman" pitchFamily="18" charset="0"/>
              </a:rPr>
              <a:t>. )</a:t>
            </a:r>
            <a:endParaRPr lang="en-US" dirty="0" smtClean="0"/>
          </a:p>
          <a:p>
            <a:pPr>
              <a:buNone/>
            </a:pPr>
            <a:endParaRPr lang="en-US" sz="800" b="1" i="1" dirty="0" smtClean="0">
              <a:solidFill>
                <a:schemeClr val="tx1">
                  <a:lumMod val="95000"/>
                  <a:lumOff val="5000"/>
                </a:schemeClr>
              </a:solidFill>
            </a:endParaRPr>
          </a:p>
          <a:p>
            <a:pPr>
              <a:buNone/>
            </a:pPr>
            <a:r>
              <a:rPr lang="en-US" sz="800" b="1" i="1" dirty="0" smtClean="0">
                <a:solidFill>
                  <a:schemeClr val="tx1">
                    <a:lumMod val="95000"/>
                    <a:lumOff val="5000"/>
                  </a:schemeClr>
                </a:solidFill>
              </a:rPr>
              <a:t>Wiberger, M ,Eiben G, Lissner L, Mehlig K, Papoutsou  S and Hunsberger  M. on behalf of the IDEFICS Consortium </a:t>
            </a:r>
          </a:p>
          <a:p>
            <a:pPr>
              <a:buNone/>
            </a:pPr>
            <a:r>
              <a:rPr lang="en-US" sz="800" b="1" dirty="0" smtClean="0">
                <a:solidFill>
                  <a:schemeClr val="tx1">
                    <a:lumMod val="95000"/>
                    <a:lumOff val="5000"/>
                  </a:schemeClr>
                </a:solidFill>
              </a:rPr>
              <a:t>The online version of this article can be found at: DOI: 10.1177/1403494814538124 published online 19 June 2014 </a:t>
            </a:r>
            <a:r>
              <a:rPr lang="en-US" sz="800" b="1" i="1" dirty="0" smtClean="0">
                <a:solidFill>
                  <a:schemeClr val="tx1">
                    <a:lumMod val="95000"/>
                    <a:lumOff val="5000"/>
                  </a:schemeClr>
                </a:solidFill>
              </a:rPr>
              <a:t>Scand J Public Health </a:t>
            </a:r>
            <a:endParaRPr lang="en-US" sz="800" b="1" dirty="0">
              <a:solidFill>
                <a:schemeClr val="tx1">
                  <a:lumMod val="95000"/>
                  <a:lumOff val="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683568" y="1052736"/>
            <a:ext cx="6248400" cy="509588"/>
          </a:xfrm>
        </p:spPr>
        <p:txBody>
          <a:bodyPr/>
          <a:lstStyle/>
          <a:p>
            <a:r>
              <a:rPr lang="en-GB" b="1" dirty="0" smtClean="0">
                <a:solidFill>
                  <a:schemeClr val="tx1"/>
                </a:solidFill>
                <a:latin typeface="Arial Bold" pitchFamily="84" charset="0"/>
                <a:ea typeface="ＭＳ Ｐゴシック" pitchFamily="84" charset="-128"/>
                <a:cs typeface="ＭＳ Ｐゴシック" pitchFamily="84" charset="-128"/>
              </a:rPr>
              <a:t>Objectives</a:t>
            </a:r>
            <a:r>
              <a:rPr lang="en-GB" b="1" dirty="0" smtClean="0">
                <a:latin typeface="Arial Bold" pitchFamily="84" charset="0"/>
                <a:ea typeface="ＭＳ Ｐゴシック" pitchFamily="84" charset="-128"/>
                <a:cs typeface="ＭＳ Ｐゴシック" pitchFamily="84" charset="-128"/>
              </a:rPr>
              <a:t> </a:t>
            </a:r>
          </a:p>
        </p:txBody>
      </p:sp>
      <p:sp>
        <p:nvSpPr>
          <p:cNvPr id="17410" name="Content Placeholder 2"/>
          <p:cNvSpPr>
            <a:spLocks noGrp="1"/>
          </p:cNvSpPr>
          <p:nvPr>
            <p:ph idx="1"/>
          </p:nvPr>
        </p:nvSpPr>
        <p:spPr>
          <a:xfrm>
            <a:off x="727720" y="1773238"/>
            <a:ext cx="6248400" cy="3102388"/>
          </a:xfrm>
        </p:spPr>
        <p:txBody>
          <a:bodyPr/>
          <a:lstStyle/>
          <a:p>
            <a:r>
              <a:rPr lang="en-GB" dirty="0" smtClean="0">
                <a:solidFill>
                  <a:schemeClr val="tx1"/>
                </a:solidFill>
              </a:rPr>
              <a:t>Review the protective and obesogenic early feeding practices in the literature</a:t>
            </a:r>
          </a:p>
          <a:p>
            <a:r>
              <a:rPr lang="en-GB" dirty="0" smtClean="0">
                <a:solidFill>
                  <a:schemeClr val="tx1"/>
                </a:solidFill>
              </a:rPr>
              <a:t>Present finding from the Identification and prevention of Dietary- and lifestyle-induced health </a:t>
            </a:r>
            <a:r>
              <a:rPr lang="en-GB" dirty="0" err="1" smtClean="0">
                <a:solidFill>
                  <a:schemeClr val="tx1"/>
                </a:solidFill>
              </a:rPr>
              <a:t>EFfects</a:t>
            </a:r>
            <a:r>
              <a:rPr lang="en-GB" dirty="0" smtClean="0">
                <a:solidFill>
                  <a:schemeClr val="tx1"/>
                </a:solidFill>
              </a:rPr>
              <a:t> In Children and </a:t>
            </a:r>
            <a:r>
              <a:rPr lang="en-GB" dirty="0" err="1" smtClean="0">
                <a:solidFill>
                  <a:schemeClr val="tx1"/>
                </a:solidFill>
              </a:rPr>
              <a:t>infantS</a:t>
            </a:r>
            <a:r>
              <a:rPr lang="en-GB" dirty="0" smtClean="0">
                <a:solidFill>
                  <a:schemeClr val="tx1"/>
                </a:solidFill>
              </a:rPr>
              <a:t> (IDEFICS) study </a:t>
            </a:r>
          </a:p>
          <a:p>
            <a:r>
              <a:rPr lang="en-GB" dirty="0" smtClean="0">
                <a:solidFill>
                  <a:schemeClr val="tx1"/>
                </a:solidFill>
              </a:rPr>
              <a:t>Share directions we are taking with I.Family</a:t>
            </a:r>
            <a:r>
              <a:rPr lang="sv-SE" dirty="0" smtClean="0">
                <a:solidFill>
                  <a:schemeClr val="tx1"/>
                </a:solidFill>
              </a:rPr>
              <a:t/>
            </a:r>
            <a:br>
              <a:rPr lang="sv-SE" dirty="0" smtClean="0">
                <a:solidFill>
                  <a:schemeClr val="tx1"/>
                </a:solidFill>
              </a:rPr>
            </a:br>
            <a:r>
              <a:rPr lang="en-GB" b="1" dirty="0" smtClean="0">
                <a:solidFill>
                  <a:schemeClr val="tx1"/>
                </a:solidFill>
              </a:rPr>
              <a:t> </a:t>
            </a:r>
            <a:endParaRPr lang="en-GB" dirty="0" smtClean="0">
              <a:solidFill>
                <a:schemeClr val="tx1"/>
              </a:solidFill>
              <a:latin typeface="Arial" pitchFamily="84" charset="0"/>
              <a:ea typeface="ＭＳ Ｐゴシック" pitchFamily="84" charset="-128"/>
            </a:endParaRPr>
          </a:p>
        </p:txBody>
      </p:sp>
      <p:sp>
        <p:nvSpPr>
          <p:cNvPr id="2" name="Rectangle 1"/>
          <p:cNvSpPr/>
          <p:nvPr/>
        </p:nvSpPr>
        <p:spPr bwMode="auto">
          <a:xfrm>
            <a:off x="8244408" y="6165304"/>
            <a:ext cx="720080" cy="692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1"/>
            <a:ext cx="8493120" cy="614944"/>
          </a:xfrm>
          <a:prstGeom prst="rect">
            <a:avLst/>
          </a:prstGeom>
          <a:noFill/>
          <a:ln w="9525">
            <a:noFill/>
            <a:round/>
            <a:headEnd/>
            <a:tailEnd/>
          </a:ln>
          <a:effectLst/>
        </p:spPr>
        <p:txBody>
          <a:bodyPr lIns="0" tIns="0" rIns="0" bIns="0"/>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GB" sz="1500" b="1" dirty="0">
              <a:solidFill>
                <a:srgbClr val="000000"/>
              </a:solidFill>
              <a:latin typeface="Arial" pitchFamily="34" charset="0"/>
              <a:ea typeface="msgothic" charset="0"/>
              <a:cs typeface="msgothic" charset="0"/>
            </a:endParaRPr>
          </a:p>
        </p:txBody>
      </p:sp>
      <p:pic>
        <p:nvPicPr>
          <p:cNvPr id="3074" name="Picture 2"/>
          <p:cNvPicPr>
            <a:picLocks noChangeAspect="1" noChangeArrowheads="1"/>
          </p:cNvPicPr>
          <p:nvPr/>
        </p:nvPicPr>
        <p:blipFill>
          <a:blip r:embed="rId3" cstate="print"/>
          <a:srcRect/>
          <a:stretch>
            <a:fillRect/>
          </a:stretch>
        </p:blipFill>
        <p:spPr bwMode="auto">
          <a:xfrm>
            <a:off x="7380000" y="5878697"/>
            <a:ext cx="1306080" cy="652389"/>
          </a:xfrm>
          <a:prstGeom prst="rect">
            <a:avLst/>
          </a:prstGeom>
          <a:noFill/>
          <a:ln w="9525">
            <a:noFill/>
            <a:round/>
            <a:headEnd/>
            <a:tailEnd/>
          </a:ln>
          <a:effectLst/>
        </p:spPr>
      </p:pic>
      <p:pic>
        <p:nvPicPr>
          <p:cNvPr id="3075" name="Picture 3"/>
          <p:cNvPicPr>
            <a:picLocks noChangeAspect="1" noChangeArrowheads="1"/>
          </p:cNvPicPr>
          <p:nvPr/>
        </p:nvPicPr>
        <p:blipFill>
          <a:blip r:embed="rId4" cstate="print"/>
          <a:srcRect/>
          <a:stretch>
            <a:fillRect/>
          </a:stretch>
        </p:blipFill>
        <p:spPr bwMode="auto">
          <a:xfrm>
            <a:off x="760320" y="979303"/>
            <a:ext cx="7626240" cy="4893634"/>
          </a:xfrm>
          <a:prstGeom prst="rect">
            <a:avLst/>
          </a:prstGeom>
          <a:noFill/>
          <a:ln w="9525">
            <a:noFill/>
            <a:round/>
            <a:headEnd/>
            <a:tailEnd/>
          </a:ln>
          <a:effectLst/>
        </p:spPr>
      </p:pic>
      <p:sp>
        <p:nvSpPr>
          <p:cNvPr id="3076" name="Text Box 4"/>
          <p:cNvSpPr txBox="1">
            <a:spLocks noChangeArrowheads="1"/>
          </p:cNvSpPr>
          <p:nvPr/>
        </p:nvSpPr>
        <p:spPr bwMode="auto">
          <a:xfrm>
            <a:off x="760320" y="5972308"/>
            <a:ext cx="3918240" cy="231864"/>
          </a:xfrm>
          <a:prstGeom prst="rect">
            <a:avLst/>
          </a:prstGeom>
          <a:noFill/>
          <a:ln w="9525">
            <a:noFill/>
            <a:round/>
            <a:headEnd/>
            <a:tailEnd/>
          </a:ln>
          <a:effectLst/>
        </p:spPr>
        <p:txBody>
          <a:bodyPr lIns="0" tIns="0" rIns="0" bIns="0"/>
          <a:lstStyle/>
          <a:p>
            <a:pPr>
              <a:tabLst>
                <a:tab pos="656650" algn="l"/>
                <a:tab pos="1313299" algn="l"/>
                <a:tab pos="1969949" algn="l"/>
                <a:tab pos="2626599" algn="l"/>
                <a:tab pos="3283248" algn="l"/>
              </a:tabLst>
            </a:pPr>
            <a:r>
              <a:rPr lang="en-GB" sz="1100" b="1" dirty="0">
                <a:solidFill>
                  <a:srgbClr val="000000"/>
                </a:solidFill>
                <a:latin typeface="Arial" pitchFamily="34" charset="0"/>
                <a:ea typeface="msgothic" charset="0"/>
                <a:cs typeface="msgothic" charset="0"/>
              </a:rPr>
              <a:t>Maja Wiberger et al. Scand J Public Health 2014;42:518-524</a:t>
            </a:r>
          </a:p>
        </p:txBody>
      </p:sp>
      <p:sp>
        <p:nvSpPr>
          <p:cNvPr id="3077" name="Text Box 5"/>
          <p:cNvSpPr txBox="1">
            <a:spLocks noChangeArrowheads="1"/>
          </p:cNvSpPr>
          <p:nvPr/>
        </p:nvSpPr>
        <p:spPr bwMode="auto">
          <a:xfrm>
            <a:off x="97920" y="6450438"/>
            <a:ext cx="4930560" cy="3470764"/>
          </a:xfrm>
          <a:prstGeom prst="rect">
            <a:avLst/>
          </a:prstGeom>
          <a:noFill/>
          <a:ln w="9525">
            <a:noFill/>
            <a:round/>
            <a:headEnd/>
            <a:tailEnd/>
          </a:ln>
          <a:effectLst/>
        </p:spPr>
        <p:txBody>
          <a:bodyPr lIns="0" tIns="0" rIns="0" bIns="0"/>
          <a:lstStyle/>
          <a:p>
            <a:pPr marL="77761" indent="-77761">
              <a:tabLst>
                <a:tab pos="656650" algn="l"/>
                <a:tab pos="1313299" algn="l"/>
                <a:tab pos="1969949" algn="l"/>
                <a:tab pos="2626599" algn="l"/>
                <a:tab pos="3283248" algn="l"/>
                <a:tab pos="3939898" algn="l"/>
                <a:tab pos="4596548" algn="l"/>
              </a:tabLst>
            </a:pPr>
            <a:r>
              <a:rPr lang="en-GB" sz="900" dirty="0">
                <a:solidFill>
                  <a:srgbClr val="000000"/>
                </a:solidFill>
                <a:latin typeface="Arial" pitchFamily="34" charset="0"/>
                <a:ea typeface="msgothic" charset="0"/>
                <a:cs typeface="msgothic" charset="0"/>
              </a:rPr>
              <a:t>Copyright © by Associations of Public Health in the Nordic Countries Regions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dirty="0" smtClean="0">
                <a:solidFill>
                  <a:schemeClr val="tx1">
                    <a:lumMod val="95000"/>
                    <a:lumOff val="5000"/>
                  </a:schemeClr>
                </a:solidFill>
              </a:rPr>
              <a:t>Our Findings MCD </a:t>
            </a:r>
            <a:endParaRPr lang="en-US" dirty="0">
              <a:solidFill>
                <a:schemeClr val="tx1">
                  <a:lumMod val="95000"/>
                  <a:lumOff val="5000"/>
                </a:schemeClr>
              </a:solidFill>
            </a:endParaRPr>
          </a:p>
        </p:txBody>
      </p:sp>
      <p:pic>
        <p:nvPicPr>
          <p:cNvPr id="5" name="Bildobjekt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5955" y="859155"/>
            <a:ext cx="5292090" cy="513969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428860" y="100013"/>
            <a:ext cx="6715140" cy="966787"/>
          </a:xfrm>
          <a:blipFill>
            <a:blip r:embed="rId3" cstate="print"/>
            <a:tile tx="0" ty="0" sx="100000" sy="100000" flip="none" algn="tl"/>
          </a:blipFill>
        </p:spPr>
        <p:txBody>
          <a:bodyPr/>
          <a:lstStyle/>
          <a:p>
            <a:r>
              <a:rPr lang="en-US" sz="2000" dirty="0" smtClean="0">
                <a:solidFill>
                  <a:schemeClr val="tx1"/>
                </a:solidFill>
              </a:rPr>
              <a:t>TIMING OF SOLID FOOD INTRODUCTION AND ASSOCIATION WITH LATER CHILDHOOD OBESITY: THE IDEFICS STUDY  (under review)</a:t>
            </a:r>
            <a:endParaRPr lang="sv-SE" sz="2000" dirty="0">
              <a:solidFill>
                <a:schemeClr val="tx1"/>
              </a:solidFill>
            </a:endParaRPr>
          </a:p>
        </p:txBody>
      </p:sp>
      <p:graphicFrame>
        <p:nvGraphicFramePr>
          <p:cNvPr id="7" name="Table 6"/>
          <p:cNvGraphicFramePr>
            <a:graphicFrameLocks noGrp="1"/>
          </p:cNvGraphicFramePr>
          <p:nvPr/>
        </p:nvGraphicFramePr>
        <p:xfrm>
          <a:off x="928662" y="2643180"/>
          <a:ext cx="7286676" cy="3549411"/>
        </p:xfrm>
        <a:graphic>
          <a:graphicData uri="http://schemas.openxmlformats.org/drawingml/2006/table">
            <a:tbl>
              <a:tblPr/>
              <a:tblGrid>
                <a:gridCol w="989155"/>
                <a:gridCol w="1360089"/>
                <a:gridCol w="1285750"/>
                <a:gridCol w="1182587"/>
                <a:gridCol w="1183345"/>
                <a:gridCol w="1285750"/>
              </a:tblGrid>
              <a:tr h="293340">
                <a:tc>
                  <a:txBody>
                    <a:bodyPr/>
                    <a:lstStyle/>
                    <a:p>
                      <a:pPr>
                        <a:lnSpc>
                          <a:spcPct val="115000"/>
                        </a:lnSpc>
                        <a:spcAft>
                          <a:spcPts val="0"/>
                        </a:spcAft>
                      </a:pPr>
                      <a:endParaRPr lang="en-US" sz="1000" dirty="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Times New Roman"/>
                          <a:ea typeface="Calibri"/>
                          <a:cs typeface="Times New Roman"/>
                        </a:rPr>
                        <a:t>Cereals</a:t>
                      </a:r>
                      <a:r>
                        <a:rPr lang="en-US" sz="1000" baseline="30000">
                          <a:latin typeface="Times New Roman"/>
                          <a:ea typeface="Calibri"/>
                          <a:cs typeface="Times New Roman"/>
                        </a:rPr>
                        <a:t>†</a:t>
                      </a:r>
                      <a:endParaRPr lang="sv-SE" sz="1100">
                        <a:latin typeface="Calibri"/>
                        <a:ea typeface="Calibri"/>
                        <a:cs typeface="Times New Roman"/>
                      </a:endParaRPr>
                    </a:p>
                  </a:txBody>
                  <a:tcPr marL="68537" marR="685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Times New Roman"/>
                          <a:ea typeface="Calibri"/>
                          <a:cs typeface="Times New Roman"/>
                        </a:rPr>
                        <a:t>Vegetables</a:t>
                      </a:r>
                      <a:endParaRPr lang="sv-SE" sz="1100">
                        <a:latin typeface="Calibri"/>
                        <a:ea typeface="Calibri"/>
                        <a:cs typeface="Times New Roman"/>
                      </a:endParaRPr>
                    </a:p>
                  </a:txBody>
                  <a:tcPr marL="68537" marR="685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Times New Roman"/>
                          <a:ea typeface="Calibri"/>
                          <a:cs typeface="Times New Roman"/>
                        </a:rPr>
                        <a:t>Fruits</a:t>
                      </a:r>
                      <a:endParaRPr lang="sv-SE" sz="1100">
                        <a:latin typeface="Calibri"/>
                        <a:ea typeface="Calibri"/>
                        <a:cs typeface="Times New Roman"/>
                      </a:endParaRPr>
                    </a:p>
                  </a:txBody>
                  <a:tcPr marL="68537" marR="685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Times New Roman"/>
                          <a:ea typeface="Calibri"/>
                          <a:cs typeface="Times New Roman"/>
                        </a:rPr>
                        <a:t>Meat</a:t>
                      </a:r>
                      <a:endParaRPr lang="sv-SE" sz="1100">
                        <a:latin typeface="Calibri"/>
                        <a:ea typeface="Calibri"/>
                        <a:cs typeface="Times New Roman"/>
                      </a:endParaRPr>
                    </a:p>
                  </a:txBody>
                  <a:tcPr marL="68537" marR="685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Times New Roman"/>
                          <a:ea typeface="Calibri"/>
                          <a:cs typeface="Times New Roman"/>
                        </a:rPr>
                        <a:t>Cow milk</a:t>
                      </a:r>
                      <a:endParaRPr lang="sv-SE" sz="1100">
                        <a:latin typeface="Calibri"/>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6678">
                <a:tc>
                  <a:txBody>
                    <a:bodyPr/>
                    <a:lstStyle/>
                    <a:p>
                      <a:pPr>
                        <a:lnSpc>
                          <a:spcPct val="115000"/>
                        </a:lnSpc>
                        <a:spcAft>
                          <a:spcPts val="0"/>
                        </a:spcAft>
                      </a:pPr>
                      <a:r>
                        <a:rPr lang="en-US" sz="1000">
                          <a:latin typeface="Times New Roman"/>
                          <a:ea typeface="Calibri"/>
                          <a:cs typeface="Times New Roman"/>
                        </a:rPr>
                        <a:t>Time of introduction</a:t>
                      </a:r>
                      <a:endParaRPr lang="sv-SE" sz="1100">
                        <a:latin typeface="Calibri"/>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000">
                        <a:latin typeface="Times New Roman"/>
                        <a:ea typeface="Calibri"/>
                        <a:cs typeface="Times New Roman"/>
                      </a:endParaRPr>
                    </a:p>
                  </a:txBody>
                  <a:tcPr marL="68537" marR="685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000">
                        <a:latin typeface="Times New Roman"/>
                        <a:ea typeface="Calibri"/>
                        <a:cs typeface="Times New Roman"/>
                      </a:endParaRPr>
                    </a:p>
                  </a:txBody>
                  <a:tcPr marL="68537" marR="685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000">
                        <a:latin typeface="Times New Roman"/>
                        <a:ea typeface="Calibri"/>
                        <a:cs typeface="Times New Roman"/>
                      </a:endParaRPr>
                    </a:p>
                  </a:txBody>
                  <a:tcPr marL="68537" marR="685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000">
                        <a:latin typeface="Times New Roman"/>
                        <a:ea typeface="Calibri"/>
                        <a:cs typeface="Times New Roman"/>
                      </a:endParaRPr>
                    </a:p>
                  </a:txBody>
                  <a:tcPr marL="68537" marR="685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000" dirty="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340">
                <a:tc>
                  <a:txBody>
                    <a:bodyPr/>
                    <a:lstStyle/>
                    <a:p>
                      <a:pPr>
                        <a:lnSpc>
                          <a:spcPct val="115000"/>
                        </a:lnSpc>
                        <a:spcAft>
                          <a:spcPts val="0"/>
                        </a:spcAft>
                      </a:pPr>
                      <a:r>
                        <a:rPr lang="en-US" sz="1000" i="1">
                          <a:latin typeface="Times New Roman"/>
                          <a:ea typeface="Calibri"/>
                          <a:cs typeface="Times New Roman"/>
                        </a:rPr>
                        <a:t>Model 1</a:t>
                      </a:r>
                      <a:endParaRPr lang="sv-SE" sz="1100">
                        <a:latin typeface="Calibri"/>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Times New Roman"/>
                          <a:ea typeface="Calibri"/>
                          <a:cs typeface="Times New Roman"/>
                        </a:rPr>
                        <a:t>n=11089</a:t>
                      </a:r>
                      <a:endParaRPr lang="sv-SE" sz="1100">
                        <a:latin typeface="Calibri"/>
                        <a:ea typeface="Calibri"/>
                        <a:cs typeface="Times New Roman"/>
                      </a:endParaRPr>
                    </a:p>
                  </a:txBody>
                  <a:tcPr marL="68537" marR="685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Times New Roman"/>
                          <a:ea typeface="Calibri"/>
                          <a:cs typeface="Times New Roman"/>
                        </a:rPr>
                        <a:t>n=11094</a:t>
                      </a:r>
                      <a:endParaRPr lang="sv-SE" sz="1100">
                        <a:latin typeface="Calibri"/>
                        <a:ea typeface="Calibri"/>
                        <a:cs typeface="Times New Roman"/>
                      </a:endParaRPr>
                    </a:p>
                  </a:txBody>
                  <a:tcPr marL="68537" marR="685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Times New Roman"/>
                          <a:ea typeface="Calibri"/>
                          <a:cs typeface="Times New Roman"/>
                        </a:rPr>
                        <a:t>n=11107</a:t>
                      </a:r>
                      <a:endParaRPr lang="sv-SE" sz="1100">
                        <a:latin typeface="Calibri"/>
                        <a:ea typeface="Calibri"/>
                        <a:cs typeface="Times New Roman"/>
                      </a:endParaRPr>
                    </a:p>
                  </a:txBody>
                  <a:tcPr marL="68537" marR="685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Times New Roman"/>
                          <a:ea typeface="Calibri"/>
                          <a:cs typeface="Times New Roman"/>
                        </a:rPr>
                        <a:t>n=11088</a:t>
                      </a:r>
                      <a:endParaRPr lang="sv-SE" sz="1100">
                        <a:latin typeface="Calibri"/>
                        <a:ea typeface="Calibri"/>
                        <a:cs typeface="Times New Roman"/>
                      </a:endParaRPr>
                    </a:p>
                  </a:txBody>
                  <a:tcPr marL="68537" marR="685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Times New Roman"/>
                          <a:ea typeface="Calibri"/>
                          <a:cs typeface="Times New Roman"/>
                        </a:rPr>
                        <a:t>n=10365</a:t>
                      </a:r>
                      <a:endParaRPr lang="sv-SE" sz="1100">
                        <a:latin typeface="Calibri"/>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340">
                <a:tc>
                  <a:txBody>
                    <a:bodyPr/>
                    <a:lstStyle/>
                    <a:p>
                      <a:pPr>
                        <a:lnSpc>
                          <a:spcPct val="115000"/>
                        </a:lnSpc>
                        <a:spcAft>
                          <a:spcPts val="0"/>
                        </a:spcAft>
                      </a:pPr>
                      <a:r>
                        <a:rPr lang="en-US" sz="1000">
                          <a:latin typeface="Times New Roman"/>
                          <a:ea typeface="Calibri"/>
                          <a:cs typeface="Times New Roman"/>
                        </a:rPr>
                        <a:t>1-3 months</a:t>
                      </a:r>
                      <a:endParaRPr lang="sv-SE" sz="1100">
                        <a:latin typeface="Calibri"/>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Times New Roman"/>
                          <a:ea typeface="Calibri"/>
                          <a:cs typeface="Times New Roman"/>
                        </a:rPr>
                        <a:t>0.93 (0.67-1.29)</a:t>
                      </a:r>
                      <a:endParaRPr lang="sv-SE" sz="1100">
                        <a:latin typeface="Calibri"/>
                        <a:ea typeface="Calibri"/>
                        <a:cs typeface="Times New Roman"/>
                      </a:endParaRPr>
                    </a:p>
                  </a:txBody>
                  <a:tcPr marL="68537" marR="685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Times New Roman"/>
                          <a:ea typeface="Calibri"/>
                          <a:cs typeface="Times New Roman"/>
                        </a:rPr>
                        <a:t>0.89 (0.70-1.13)</a:t>
                      </a:r>
                      <a:endParaRPr lang="sv-SE" sz="1100">
                        <a:latin typeface="Calibri"/>
                        <a:ea typeface="Calibri"/>
                        <a:cs typeface="Times New Roman"/>
                      </a:endParaRPr>
                    </a:p>
                  </a:txBody>
                  <a:tcPr marL="68537" marR="685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b="1">
                          <a:latin typeface="Times New Roman"/>
                          <a:ea typeface="Calibri"/>
                          <a:cs typeface="Times New Roman"/>
                        </a:rPr>
                        <a:t>0.78 (0.66-0.93)</a:t>
                      </a:r>
                      <a:endParaRPr lang="sv-SE" sz="1100">
                        <a:latin typeface="Calibri"/>
                        <a:ea typeface="Calibri"/>
                        <a:cs typeface="Times New Roman"/>
                      </a:endParaRPr>
                    </a:p>
                  </a:txBody>
                  <a:tcPr marL="68537" marR="685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Times New Roman"/>
                          <a:ea typeface="Calibri"/>
                          <a:cs typeface="Times New Roman"/>
                        </a:rPr>
                        <a:t>1.27 (0.76-2.14)</a:t>
                      </a:r>
                      <a:endParaRPr lang="sv-SE" sz="1100">
                        <a:latin typeface="Calibri"/>
                        <a:ea typeface="Calibri"/>
                        <a:cs typeface="Times New Roman"/>
                      </a:endParaRPr>
                    </a:p>
                  </a:txBody>
                  <a:tcPr marL="68537" marR="685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Times New Roman"/>
                          <a:ea typeface="Calibri"/>
                          <a:cs typeface="Times New Roman"/>
                        </a:rPr>
                        <a:t>1.2 (0.77-1.86)</a:t>
                      </a:r>
                      <a:endParaRPr lang="sv-SE" sz="1100">
                        <a:latin typeface="Calibri"/>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340">
                <a:tc>
                  <a:txBody>
                    <a:bodyPr/>
                    <a:lstStyle/>
                    <a:p>
                      <a:pPr>
                        <a:lnSpc>
                          <a:spcPct val="115000"/>
                        </a:lnSpc>
                        <a:spcAft>
                          <a:spcPts val="0"/>
                        </a:spcAft>
                      </a:pPr>
                      <a:r>
                        <a:rPr lang="en-US" sz="1000">
                          <a:latin typeface="Times New Roman"/>
                          <a:ea typeface="Calibri"/>
                          <a:cs typeface="Times New Roman"/>
                        </a:rPr>
                        <a:t>4-6 months</a:t>
                      </a:r>
                      <a:endParaRPr lang="sv-SE" sz="1100">
                        <a:latin typeface="Calibri"/>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Times New Roman"/>
                          <a:ea typeface="Calibri"/>
                          <a:cs typeface="Times New Roman"/>
                        </a:rPr>
                        <a:t>1 (ref)</a:t>
                      </a:r>
                      <a:endParaRPr lang="sv-SE" sz="1100">
                        <a:latin typeface="Calibri"/>
                        <a:ea typeface="Calibri"/>
                        <a:cs typeface="Times New Roman"/>
                      </a:endParaRPr>
                    </a:p>
                  </a:txBody>
                  <a:tcPr marL="68537" marR="685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Times New Roman"/>
                          <a:ea typeface="Calibri"/>
                          <a:cs typeface="Times New Roman"/>
                        </a:rPr>
                        <a:t>1 (ref)</a:t>
                      </a:r>
                      <a:endParaRPr lang="sv-SE" sz="1100">
                        <a:latin typeface="Calibri"/>
                        <a:ea typeface="Calibri"/>
                        <a:cs typeface="Times New Roman"/>
                      </a:endParaRPr>
                    </a:p>
                  </a:txBody>
                  <a:tcPr marL="68537" marR="685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Times New Roman"/>
                          <a:ea typeface="Calibri"/>
                          <a:cs typeface="Times New Roman"/>
                        </a:rPr>
                        <a:t>1 (ref)</a:t>
                      </a:r>
                      <a:endParaRPr lang="sv-SE" sz="1100">
                        <a:latin typeface="Calibri"/>
                        <a:ea typeface="Calibri"/>
                        <a:cs typeface="Times New Roman"/>
                      </a:endParaRPr>
                    </a:p>
                  </a:txBody>
                  <a:tcPr marL="68537" marR="685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Times New Roman"/>
                          <a:ea typeface="Calibri"/>
                          <a:cs typeface="Times New Roman"/>
                        </a:rPr>
                        <a:t>1 (ref)</a:t>
                      </a:r>
                      <a:endParaRPr lang="sv-SE" sz="1100">
                        <a:latin typeface="Calibri"/>
                        <a:ea typeface="Calibri"/>
                        <a:cs typeface="Times New Roman"/>
                      </a:endParaRPr>
                    </a:p>
                  </a:txBody>
                  <a:tcPr marL="68537" marR="685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Times New Roman"/>
                          <a:ea typeface="Calibri"/>
                          <a:cs typeface="Times New Roman"/>
                        </a:rPr>
                        <a:t>1 (ref)</a:t>
                      </a:r>
                      <a:endParaRPr lang="sv-SE" sz="1100">
                        <a:latin typeface="Calibri"/>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340">
                <a:tc>
                  <a:txBody>
                    <a:bodyPr/>
                    <a:lstStyle/>
                    <a:p>
                      <a:pPr>
                        <a:lnSpc>
                          <a:spcPct val="115000"/>
                        </a:lnSpc>
                        <a:spcAft>
                          <a:spcPts val="0"/>
                        </a:spcAft>
                      </a:pPr>
                      <a:r>
                        <a:rPr lang="en-US" sz="1000" dirty="0" smtClean="0">
                          <a:latin typeface="Times New Roman"/>
                          <a:ea typeface="Calibri"/>
                          <a:cs typeface="Times New Roman"/>
                        </a:rPr>
                        <a:t>7+ </a:t>
                      </a:r>
                      <a:r>
                        <a:rPr lang="en-US" sz="1000" dirty="0">
                          <a:latin typeface="Times New Roman"/>
                          <a:ea typeface="Calibri"/>
                          <a:cs typeface="Times New Roman"/>
                        </a:rPr>
                        <a:t>months</a:t>
                      </a:r>
                      <a:endParaRPr lang="sv-SE" sz="1100" dirty="0">
                        <a:latin typeface="Calibri"/>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b="1">
                          <a:latin typeface="Times New Roman"/>
                          <a:ea typeface="Calibri"/>
                          <a:cs typeface="Times New Roman"/>
                        </a:rPr>
                        <a:t>1.19 (1.07-1.31)</a:t>
                      </a:r>
                      <a:endParaRPr lang="sv-SE" sz="1100">
                        <a:latin typeface="Calibri"/>
                        <a:ea typeface="Calibri"/>
                        <a:cs typeface="Times New Roman"/>
                      </a:endParaRPr>
                    </a:p>
                  </a:txBody>
                  <a:tcPr marL="68537" marR="685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b="1">
                          <a:latin typeface="Times New Roman"/>
                          <a:ea typeface="Calibri"/>
                          <a:cs typeface="Times New Roman"/>
                        </a:rPr>
                        <a:t>1.30 (1.16-1.45)</a:t>
                      </a:r>
                      <a:endParaRPr lang="sv-SE" sz="1100">
                        <a:latin typeface="Calibri"/>
                        <a:ea typeface="Calibri"/>
                        <a:cs typeface="Times New Roman"/>
                      </a:endParaRPr>
                    </a:p>
                  </a:txBody>
                  <a:tcPr marL="68537" marR="685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Times New Roman"/>
                          <a:ea typeface="Calibri"/>
                          <a:cs typeface="Times New Roman"/>
                        </a:rPr>
                        <a:t>0.95 (0.84-1.07)</a:t>
                      </a:r>
                      <a:endParaRPr lang="sv-SE" sz="1100">
                        <a:latin typeface="Calibri"/>
                        <a:ea typeface="Calibri"/>
                        <a:cs typeface="Times New Roman"/>
                      </a:endParaRPr>
                    </a:p>
                  </a:txBody>
                  <a:tcPr marL="68537" marR="685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Times New Roman"/>
                          <a:ea typeface="Calibri"/>
                          <a:cs typeface="Times New Roman"/>
                        </a:rPr>
                        <a:t>1.01 (0.92-1.12)</a:t>
                      </a:r>
                      <a:endParaRPr lang="sv-SE" sz="1100">
                        <a:latin typeface="Calibri"/>
                        <a:ea typeface="Calibri"/>
                        <a:cs typeface="Times New Roman"/>
                      </a:endParaRPr>
                    </a:p>
                  </a:txBody>
                  <a:tcPr marL="68537" marR="685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Times New Roman"/>
                          <a:ea typeface="Calibri"/>
                          <a:cs typeface="Times New Roman"/>
                        </a:rPr>
                        <a:t>1.14 (0.96-1.35)</a:t>
                      </a:r>
                      <a:endParaRPr lang="sv-SE" sz="1100">
                        <a:latin typeface="Calibri"/>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673">
                <a:tc>
                  <a:txBody>
                    <a:bodyPr/>
                    <a:lstStyle/>
                    <a:p>
                      <a:pPr>
                        <a:lnSpc>
                          <a:spcPct val="115000"/>
                        </a:lnSpc>
                        <a:spcAft>
                          <a:spcPts val="0"/>
                        </a:spcAft>
                      </a:pPr>
                      <a:endParaRPr lang="sv-SE" sz="1100">
                        <a:latin typeface="Calibri"/>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000">
                        <a:latin typeface="Times New Roman"/>
                        <a:ea typeface="Calibri"/>
                        <a:cs typeface="Times New Roman"/>
                      </a:endParaRPr>
                    </a:p>
                  </a:txBody>
                  <a:tcPr marL="68537" marR="685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000">
                        <a:latin typeface="Times New Roman"/>
                        <a:ea typeface="Calibri"/>
                        <a:cs typeface="Times New Roman"/>
                      </a:endParaRPr>
                    </a:p>
                  </a:txBody>
                  <a:tcPr marL="68537" marR="685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000">
                        <a:latin typeface="Times New Roman"/>
                        <a:ea typeface="Calibri"/>
                        <a:cs typeface="Times New Roman"/>
                      </a:endParaRPr>
                    </a:p>
                  </a:txBody>
                  <a:tcPr marL="68537" marR="685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000">
                        <a:latin typeface="Times New Roman"/>
                        <a:ea typeface="Calibri"/>
                        <a:cs typeface="Times New Roman"/>
                      </a:endParaRPr>
                    </a:p>
                  </a:txBody>
                  <a:tcPr marL="68537" marR="685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00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340">
                <a:tc>
                  <a:txBody>
                    <a:bodyPr/>
                    <a:lstStyle/>
                    <a:p>
                      <a:pPr>
                        <a:lnSpc>
                          <a:spcPct val="115000"/>
                        </a:lnSpc>
                        <a:spcAft>
                          <a:spcPts val="0"/>
                        </a:spcAft>
                      </a:pPr>
                      <a:r>
                        <a:rPr lang="en-US" sz="1000" i="1">
                          <a:latin typeface="Times New Roman"/>
                          <a:ea typeface="Calibri"/>
                          <a:cs typeface="Times New Roman"/>
                        </a:rPr>
                        <a:t>Model 2</a:t>
                      </a:r>
                      <a:endParaRPr lang="sv-SE" sz="1100">
                        <a:latin typeface="Calibri"/>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dirty="0">
                          <a:latin typeface="Times New Roman"/>
                          <a:ea typeface="Calibri"/>
                          <a:cs typeface="Times New Roman"/>
                        </a:rPr>
                        <a:t>n=9713</a:t>
                      </a:r>
                      <a:endParaRPr lang="sv-SE" sz="1100" dirty="0">
                        <a:latin typeface="Calibri"/>
                        <a:ea typeface="Calibri"/>
                        <a:cs typeface="Times New Roman"/>
                      </a:endParaRPr>
                    </a:p>
                  </a:txBody>
                  <a:tcPr marL="68537" marR="685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Times New Roman"/>
                          <a:ea typeface="Calibri"/>
                          <a:cs typeface="Times New Roman"/>
                        </a:rPr>
                        <a:t>n=9715</a:t>
                      </a:r>
                      <a:endParaRPr lang="sv-SE" sz="1100">
                        <a:latin typeface="Calibri"/>
                        <a:ea typeface="Calibri"/>
                        <a:cs typeface="Times New Roman"/>
                      </a:endParaRPr>
                    </a:p>
                  </a:txBody>
                  <a:tcPr marL="68537" marR="685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Times New Roman"/>
                          <a:ea typeface="Calibri"/>
                          <a:cs typeface="Times New Roman"/>
                        </a:rPr>
                        <a:t>n=9727</a:t>
                      </a:r>
                      <a:endParaRPr lang="sv-SE" sz="1100">
                        <a:latin typeface="Calibri"/>
                        <a:ea typeface="Calibri"/>
                        <a:cs typeface="Times New Roman"/>
                      </a:endParaRPr>
                    </a:p>
                  </a:txBody>
                  <a:tcPr marL="68537" marR="685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Times New Roman"/>
                          <a:ea typeface="Calibri"/>
                          <a:cs typeface="Times New Roman"/>
                        </a:rPr>
                        <a:t>n=9714</a:t>
                      </a:r>
                      <a:endParaRPr lang="sv-SE" sz="1100">
                        <a:latin typeface="Calibri"/>
                        <a:ea typeface="Calibri"/>
                        <a:cs typeface="Times New Roman"/>
                      </a:endParaRPr>
                    </a:p>
                  </a:txBody>
                  <a:tcPr marL="68537" marR="685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Times New Roman"/>
                          <a:ea typeface="Calibri"/>
                          <a:cs typeface="Times New Roman"/>
                        </a:rPr>
                        <a:t>n=9097</a:t>
                      </a:r>
                      <a:endParaRPr lang="sv-SE" sz="1100">
                        <a:latin typeface="Calibri"/>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340">
                <a:tc>
                  <a:txBody>
                    <a:bodyPr/>
                    <a:lstStyle/>
                    <a:p>
                      <a:pPr>
                        <a:lnSpc>
                          <a:spcPct val="115000"/>
                        </a:lnSpc>
                        <a:spcAft>
                          <a:spcPts val="0"/>
                        </a:spcAft>
                      </a:pPr>
                      <a:r>
                        <a:rPr lang="en-US" sz="1000">
                          <a:latin typeface="Times New Roman"/>
                          <a:ea typeface="Calibri"/>
                          <a:cs typeface="Times New Roman"/>
                        </a:rPr>
                        <a:t>1-3 months</a:t>
                      </a:r>
                      <a:endParaRPr lang="sv-SE" sz="1100">
                        <a:latin typeface="Calibri"/>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Times New Roman"/>
                          <a:ea typeface="Calibri"/>
                          <a:cs typeface="Times New Roman"/>
                        </a:rPr>
                        <a:t>0.95 (0.64-1.36)</a:t>
                      </a:r>
                      <a:endParaRPr lang="sv-SE" sz="1100">
                        <a:latin typeface="Calibri"/>
                        <a:ea typeface="Calibri"/>
                        <a:cs typeface="Times New Roman"/>
                      </a:endParaRPr>
                    </a:p>
                  </a:txBody>
                  <a:tcPr marL="68537" marR="685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Times New Roman"/>
                          <a:ea typeface="Calibri"/>
                          <a:cs typeface="Times New Roman"/>
                        </a:rPr>
                        <a:t>0.92 (0.70-1.21)</a:t>
                      </a:r>
                      <a:endParaRPr lang="sv-SE" sz="1100">
                        <a:latin typeface="Calibri"/>
                        <a:ea typeface="Calibri"/>
                        <a:cs typeface="Times New Roman"/>
                      </a:endParaRPr>
                    </a:p>
                  </a:txBody>
                  <a:tcPr marL="68537" marR="685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b="1">
                          <a:latin typeface="Times New Roman"/>
                          <a:ea typeface="Calibri"/>
                          <a:cs typeface="Times New Roman"/>
                        </a:rPr>
                        <a:t>0.75 (0.61-0.91)</a:t>
                      </a:r>
                      <a:endParaRPr lang="sv-SE" sz="1100">
                        <a:latin typeface="Calibri"/>
                        <a:ea typeface="Calibri"/>
                        <a:cs typeface="Times New Roman"/>
                      </a:endParaRPr>
                    </a:p>
                  </a:txBody>
                  <a:tcPr marL="68537" marR="685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Times New Roman"/>
                          <a:ea typeface="Calibri"/>
                          <a:cs typeface="Times New Roman"/>
                        </a:rPr>
                        <a:t>1.74 (0.96-3.2)*</a:t>
                      </a:r>
                      <a:endParaRPr lang="sv-SE" sz="1100">
                        <a:latin typeface="Calibri"/>
                        <a:ea typeface="Calibri"/>
                        <a:cs typeface="Times New Roman"/>
                      </a:endParaRPr>
                    </a:p>
                  </a:txBody>
                  <a:tcPr marL="68537" marR="685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Times New Roman"/>
                          <a:ea typeface="Calibri"/>
                          <a:cs typeface="Times New Roman"/>
                        </a:rPr>
                        <a:t>1.16 (0.69-1.94)</a:t>
                      </a:r>
                      <a:endParaRPr lang="sv-SE" sz="1100">
                        <a:latin typeface="Calibri"/>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340">
                <a:tc>
                  <a:txBody>
                    <a:bodyPr/>
                    <a:lstStyle/>
                    <a:p>
                      <a:pPr>
                        <a:lnSpc>
                          <a:spcPct val="115000"/>
                        </a:lnSpc>
                        <a:spcAft>
                          <a:spcPts val="0"/>
                        </a:spcAft>
                      </a:pPr>
                      <a:r>
                        <a:rPr lang="en-US" sz="1000">
                          <a:latin typeface="Times New Roman"/>
                          <a:ea typeface="Calibri"/>
                          <a:cs typeface="Times New Roman"/>
                        </a:rPr>
                        <a:t>4-6 months</a:t>
                      </a:r>
                      <a:endParaRPr lang="sv-SE" sz="1100">
                        <a:latin typeface="Calibri"/>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Times New Roman"/>
                          <a:ea typeface="Calibri"/>
                          <a:cs typeface="Times New Roman"/>
                        </a:rPr>
                        <a:t>1 (ref)</a:t>
                      </a:r>
                      <a:endParaRPr lang="sv-SE" sz="1100">
                        <a:latin typeface="Calibri"/>
                        <a:ea typeface="Calibri"/>
                        <a:cs typeface="Times New Roman"/>
                      </a:endParaRPr>
                    </a:p>
                  </a:txBody>
                  <a:tcPr marL="68537" marR="685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Times New Roman"/>
                          <a:ea typeface="Calibri"/>
                          <a:cs typeface="Times New Roman"/>
                        </a:rPr>
                        <a:t>1 (ref)</a:t>
                      </a:r>
                      <a:endParaRPr lang="sv-SE" sz="1100">
                        <a:latin typeface="Calibri"/>
                        <a:ea typeface="Calibri"/>
                        <a:cs typeface="Times New Roman"/>
                      </a:endParaRPr>
                    </a:p>
                  </a:txBody>
                  <a:tcPr marL="68537" marR="685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Times New Roman"/>
                          <a:ea typeface="Calibri"/>
                          <a:cs typeface="Times New Roman"/>
                        </a:rPr>
                        <a:t>1 (ref)</a:t>
                      </a:r>
                      <a:endParaRPr lang="sv-SE" sz="1100">
                        <a:latin typeface="Calibri"/>
                        <a:ea typeface="Calibri"/>
                        <a:cs typeface="Times New Roman"/>
                      </a:endParaRPr>
                    </a:p>
                  </a:txBody>
                  <a:tcPr marL="68537" marR="685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Times New Roman"/>
                          <a:ea typeface="Calibri"/>
                          <a:cs typeface="Times New Roman"/>
                        </a:rPr>
                        <a:t>1 (ref)</a:t>
                      </a:r>
                      <a:endParaRPr lang="sv-SE" sz="1100">
                        <a:latin typeface="Calibri"/>
                        <a:ea typeface="Calibri"/>
                        <a:cs typeface="Times New Roman"/>
                      </a:endParaRPr>
                    </a:p>
                  </a:txBody>
                  <a:tcPr marL="68537" marR="685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Times New Roman"/>
                          <a:ea typeface="Calibri"/>
                          <a:cs typeface="Times New Roman"/>
                        </a:rPr>
                        <a:t>1 (ref)</a:t>
                      </a:r>
                      <a:endParaRPr lang="sv-SE" sz="1100">
                        <a:latin typeface="Calibri"/>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340">
                <a:tc>
                  <a:txBody>
                    <a:bodyPr/>
                    <a:lstStyle/>
                    <a:p>
                      <a:pPr>
                        <a:lnSpc>
                          <a:spcPct val="115000"/>
                        </a:lnSpc>
                        <a:spcAft>
                          <a:spcPts val="0"/>
                        </a:spcAft>
                      </a:pPr>
                      <a:r>
                        <a:rPr lang="en-US" sz="1000" dirty="0" smtClean="0">
                          <a:latin typeface="Times New Roman"/>
                          <a:ea typeface="Calibri"/>
                          <a:cs typeface="Times New Roman"/>
                        </a:rPr>
                        <a:t>7+ </a:t>
                      </a:r>
                      <a:r>
                        <a:rPr lang="en-US" sz="1000" dirty="0">
                          <a:latin typeface="Times New Roman"/>
                          <a:ea typeface="Calibri"/>
                          <a:cs typeface="Times New Roman"/>
                        </a:rPr>
                        <a:t>months</a:t>
                      </a:r>
                      <a:endParaRPr lang="sv-SE" sz="1100" dirty="0">
                        <a:latin typeface="Calibri"/>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b="1">
                          <a:latin typeface="Times New Roman"/>
                          <a:ea typeface="Calibri"/>
                          <a:cs typeface="Times New Roman"/>
                        </a:rPr>
                        <a:t>1.15 (1.03-1.29)</a:t>
                      </a:r>
                      <a:endParaRPr lang="sv-SE" sz="1100">
                        <a:latin typeface="Calibri"/>
                        <a:ea typeface="Calibri"/>
                        <a:cs typeface="Times New Roman"/>
                      </a:endParaRPr>
                    </a:p>
                  </a:txBody>
                  <a:tcPr marL="68537" marR="685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b="1">
                          <a:latin typeface="Times New Roman"/>
                          <a:ea typeface="Calibri"/>
                          <a:cs typeface="Times New Roman"/>
                        </a:rPr>
                        <a:t>1.35 (1.19-1.52)</a:t>
                      </a:r>
                      <a:endParaRPr lang="sv-SE" sz="1100">
                        <a:latin typeface="Calibri"/>
                        <a:ea typeface="Calibri"/>
                        <a:cs typeface="Times New Roman"/>
                      </a:endParaRPr>
                    </a:p>
                  </a:txBody>
                  <a:tcPr marL="68537" marR="685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Times New Roman"/>
                          <a:ea typeface="Calibri"/>
                          <a:cs typeface="Times New Roman"/>
                        </a:rPr>
                        <a:t>0.95 (0.83-1.1)</a:t>
                      </a:r>
                      <a:endParaRPr lang="sv-SE" sz="1100">
                        <a:latin typeface="Calibri"/>
                        <a:ea typeface="Calibri"/>
                        <a:cs typeface="Times New Roman"/>
                      </a:endParaRPr>
                    </a:p>
                  </a:txBody>
                  <a:tcPr marL="68537" marR="685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Times New Roman"/>
                          <a:ea typeface="Calibri"/>
                          <a:cs typeface="Times New Roman"/>
                        </a:rPr>
                        <a:t>1.06 (0.95-1.18)</a:t>
                      </a:r>
                      <a:endParaRPr lang="sv-SE" sz="1100">
                        <a:latin typeface="Calibri"/>
                        <a:ea typeface="Calibri"/>
                        <a:cs typeface="Times New Roman"/>
                      </a:endParaRPr>
                    </a:p>
                  </a:txBody>
                  <a:tcPr marL="68537" marR="685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dirty="0">
                          <a:latin typeface="Times New Roman"/>
                          <a:ea typeface="Calibri"/>
                          <a:cs typeface="Times New Roman"/>
                        </a:rPr>
                        <a:t>1.12 (0.92-1.35)</a:t>
                      </a:r>
                      <a:endParaRPr lang="sv-SE" sz="1100" dirty="0">
                        <a:latin typeface="Calibri"/>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169" name="Rectangle 1"/>
          <p:cNvSpPr>
            <a:spLocks noChangeArrowheads="1"/>
          </p:cNvSpPr>
          <p:nvPr/>
        </p:nvSpPr>
        <p:spPr bwMode="auto">
          <a:xfrm>
            <a:off x="0" y="1282542"/>
            <a:ext cx="9144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Logistic regression models to evaluate the association of overweight in children with timing of introduction for five food groups </a:t>
            </a:r>
            <a:endParaRPr kumimoji="0" lang="sv-SE"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Model 1: adjusted for age, sex, country, birth weight, parental higher level of education (cat) and tobacco use in pregnancy (cat)</a:t>
            </a:r>
            <a:endParaRPr kumimoji="0" lang="sv-SE"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Model 2: Model 1 plus adjustment for self-reported maternal BMI, self-reported paternal BMI and total BF duration in months</a:t>
            </a:r>
            <a:endParaRPr kumimoji="0" lang="sv-SE"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30000" dirty="0" smtClean="0">
                <a:ln>
                  <a:noFill/>
                </a:ln>
                <a:solidFill>
                  <a:schemeClr val="tx1"/>
                </a:solidFill>
                <a:effectLst/>
                <a:latin typeface="Calibri"/>
                <a:ea typeface="Calibri" pitchFamily="34" charset="0"/>
                <a:cs typeface="Times New Roman" pitchFamily="18" charset="0"/>
              </a:rPr>
              <a:t>†</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GB"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Cereals </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or food containing rye, wheat or barley, *p=0.06</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84" y="142852"/>
            <a:ext cx="6858016" cy="1185847"/>
          </a:xfrm>
          <a:blipFill>
            <a:blip r:embed="rId3" cstate="print"/>
            <a:tile tx="0" ty="0" sx="100000" sy="100000" flip="none" algn="tl"/>
          </a:blipFill>
        </p:spPr>
        <p:txBody>
          <a:bodyPr/>
          <a:lstStyle/>
          <a:p>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Timing of solid food introduction and obesity: Hong Kong's "children of 1997" birth cohort.</a:t>
            </a:r>
            <a:br>
              <a:rPr lang="en-US" b="1" dirty="0" smtClean="0"/>
            </a:br>
            <a:endParaRPr lang="en-US" dirty="0"/>
          </a:p>
        </p:txBody>
      </p:sp>
      <p:sp>
        <p:nvSpPr>
          <p:cNvPr id="3" name="Content Placeholder 2"/>
          <p:cNvSpPr>
            <a:spLocks noGrp="1"/>
          </p:cNvSpPr>
          <p:nvPr>
            <p:ph idx="1"/>
          </p:nvPr>
        </p:nvSpPr>
        <p:spPr>
          <a:xfrm>
            <a:off x="214282" y="1438274"/>
            <a:ext cx="8548718" cy="4562494"/>
          </a:xfrm>
        </p:spPr>
        <p:txBody>
          <a:bodyPr/>
          <a:lstStyle/>
          <a:p>
            <a:pPr>
              <a:buNone/>
            </a:pPr>
            <a:r>
              <a:rPr lang="en-US" sz="1400" b="1" cap="all" dirty="0" smtClean="0">
                <a:solidFill>
                  <a:schemeClr val="tx1"/>
                </a:solidFill>
              </a:rPr>
              <a:t>METHODS:</a:t>
            </a:r>
          </a:p>
          <a:p>
            <a:r>
              <a:rPr lang="en-US" sz="1400" dirty="0" smtClean="0">
                <a:solidFill>
                  <a:schemeClr val="tx1"/>
                </a:solidFill>
              </a:rPr>
              <a:t>Examined timing of the introduction of solid food (&lt;3, 3-4, 5-6, 7-8, and &gt;8 months) with BMI z score and overweight at different growth phases (infancy, childhood, and puberty) in 7809 children (88% follow-up) from a Chinese birth cohort, "Children of 1997."</a:t>
            </a:r>
          </a:p>
          <a:p>
            <a:pPr>
              <a:buNone/>
            </a:pPr>
            <a:r>
              <a:rPr lang="en-US" sz="1400" b="1" cap="all" dirty="0" smtClean="0">
                <a:solidFill>
                  <a:schemeClr val="tx1"/>
                </a:solidFill>
              </a:rPr>
              <a:t>RESULTS:</a:t>
            </a:r>
          </a:p>
          <a:p>
            <a:r>
              <a:rPr lang="en-US" sz="1400" dirty="0" smtClean="0">
                <a:solidFill>
                  <a:schemeClr val="tx1"/>
                </a:solidFill>
              </a:rPr>
              <a:t>The introduction of solid food at &lt;3 months of age was associated with lower family socioeconomic position (SEP) but was </a:t>
            </a:r>
            <a:r>
              <a:rPr lang="en-US" sz="1400" b="1" dirty="0" smtClean="0">
                <a:solidFill>
                  <a:schemeClr val="tx1"/>
                </a:solidFill>
              </a:rPr>
              <a:t>not clearly associated with BMI or overweight </a:t>
            </a:r>
            <a:r>
              <a:rPr lang="en-US" sz="1400" dirty="0" smtClean="0">
                <a:solidFill>
                  <a:schemeClr val="tx1"/>
                </a:solidFill>
              </a:rPr>
              <a:t>(including obesity) in infancy [mean difference in BMI z score: 0.01; 95% confidence interval (CI): -0.14 to 0.17], childhood (0.14; 95% CI: -0.11 to 0.40), or at puberty (0.22; 95% CI: -0.07 to 0.52), adjusted for SEP and infant and maternal characteristics.</a:t>
            </a:r>
          </a:p>
          <a:p>
            <a:pPr>
              <a:buNone/>
            </a:pPr>
            <a:r>
              <a:rPr lang="en-US" sz="1400" b="1" cap="all" dirty="0" smtClean="0">
                <a:solidFill>
                  <a:schemeClr val="tx1"/>
                </a:solidFill>
              </a:rPr>
              <a:t>CONCLUSIONS:</a:t>
            </a:r>
          </a:p>
          <a:p>
            <a:r>
              <a:rPr lang="en-US" sz="1400" dirty="0" smtClean="0">
                <a:solidFill>
                  <a:schemeClr val="tx1"/>
                </a:solidFill>
              </a:rPr>
              <a:t>In a non-Western developed setting, </a:t>
            </a:r>
            <a:r>
              <a:rPr lang="en-US" sz="1400" b="1" dirty="0" smtClean="0">
                <a:solidFill>
                  <a:schemeClr val="tx1"/>
                </a:solidFill>
              </a:rPr>
              <a:t>there was no clear association of the early introduction of solid food with childhood obesity. </a:t>
            </a:r>
          </a:p>
          <a:p>
            <a:endParaRPr lang="en-US" sz="1400" dirty="0" smtClean="0">
              <a:solidFill>
                <a:schemeClr val="tx1"/>
              </a:solidFill>
            </a:endParaRPr>
          </a:p>
          <a:p>
            <a:pPr>
              <a:buNone/>
            </a:pPr>
            <a:r>
              <a:rPr lang="en-US" sz="1200" u="sng" dirty="0" smtClean="0">
                <a:solidFill>
                  <a:schemeClr val="tx1"/>
                </a:solidFill>
                <a:latin typeface="+mj-lt"/>
                <a:hlinkClick r:id="rId4" tooltip="Pediatrics."/>
              </a:rPr>
              <a:t>Pediatrics.</a:t>
            </a:r>
            <a:r>
              <a:rPr lang="en-US" sz="1200" dirty="0" smtClean="0">
                <a:solidFill>
                  <a:schemeClr val="tx1"/>
                </a:solidFill>
                <a:latin typeface="+mj-lt"/>
              </a:rPr>
              <a:t> 2013 May;131(5):e1459-67. </a:t>
            </a:r>
            <a:r>
              <a:rPr lang="en-US" sz="1200" dirty="0" err="1" smtClean="0">
                <a:solidFill>
                  <a:schemeClr val="tx1"/>
                </a:solidFill>
                <a:latin typeface="+mj-lt"/>
              </a:rPr>
              <a:t>doi</a:t>
            </a:r>
            <a:r>
              <a:rPr lang="en-US" sz="1200" dirty="0" smtClean="0">
                <a:solidFill>
                  <a:schemeClr val="tx1"/>
                </a:solidFill>
                <a:latin typeface="+mj-lt"/>
              </a:rPr>
              <a:t>: 10.1542/peds.2012-2643. </a:t>
            </a:r>
            <a:r>
              <a:rPr lang="en-US" sz="1200" dirty="0" err="1" smtClean="0">
                <a:solidFill>
                  <a:schemeClr val="tx1"/>
                </a:solidFill>
                <a:latin typeface="+mj-lt"/>
              </a:rPr>
              <a:t>Epub</a:t>
            </a:r>
            <a:r>
              <a:rPr lang="en-US" sz="1200" dirty="0" smtClean="0">
                <a:solidFill>
                  <a:schemeClr val="tx1"/>
                </a:solidFill>
                <a:latin typeface="+mj-lt"/>
              </a:rPr>
              <a:t> 2013 Apr 8.</a:t>
            </a:r>
          </a:p>
          <a:p>
            <a:pPr>
              <a:buNone/>
            </a:pPr>
            <a:r>
              <a:rPr lang="en-US" sz="1200" u="sng" dirty="0" smtClean="0">
                <a:solidFill>
                  <a:schemeClr val="tx1"/>
                </a:solidFill>
                <a:latin typeface="+mj-lt"/>
                <a:hlinkClick r:id="rId5"/>
              </a:rPr>
              <a:t>Lin SL</a:t>
            </a:r>
            <a:r>
              <a:rPr lang="en-US" sz="1200" baseline="30000" dirty="0" smtClean="0">
                <a:solidFill>
                  <a:schemeClr val="tx1"/>
                </a:solidFill>
                <a:latin typeface="+mj-lt"/>
              </a:rPr>
              <a:t>1</a:t>
            </a:r>
            <a:r>
              <a:rPr lang="en-US" sz="1200" dirty="0" smtClean="0">
                <a:solidFill>
                  <a:schemeClr val="tx1"/>
                </a:solidFill>
                <a:latin typeface="+mj-lt"/>
              </a:rPr>
              <a:t>, </a:t>
            </a:r>
            <a:r>
              <a:rPr lang="en-US" sz="1200" u="sng" dirty="0" smtClean="0">
                <a:solidFill>
                  <a:schemeClr val="tx1"/>
                </a:solidFill>
                <a:latin typeface="+mj-lt"/>
                <a:hlinkClick r:id="rId6"/>
              </a:rPr>
              <a:t>Leung GM</a:t>
            </a:r>
            <a:r>
              <a:rPr lang="en-US" sz="1200" dirty="0" smtClean="0">
                <a:solidFill>
                  <a:schemeClr val="tx1"/>
                </a:solidFill>
                <a:latin typeface="+mj-lt"/>
              </a:rPr>
              <a:t>, </a:t>
            </a:r>
            <a:r>
              <a:rPr lang="en-US" sz="1200" u="sng" dirty="0" smtClean="0">
                <a:solidFill>
                  <a:schemeClr val="tx1"/>
                </a:solidFill>
                <a:latin typeface="+mj-lt"/>
                <a:hlinkClick r:id="rId7"/>
              </a:rPr>
              <a:t>Lam TH</a:t>
            </a:r>
            <a:r>
              <a:rPr lang="en-US" sz="1200" dirty="0" smtClean="0">
                <a:solidFill>
                  <a:schemeClr val="tx1"/>
                </a:solidFill>
                <a:latin typeface="+mj-lt"/>
              </a:rPr>
              <a:t>, </a:t>
            </a:r>
            <a:r>
              <a:rPr lang="en-US" sz="1200" u="sng" dirty="0" smtClean="0">
                <a:solidFill>
                  <a:schemeClr val="tx1"/>
                </a:solidFill>
                <a:latin typeface="+mj-lt"/>
                <a:hlinkClick r:id="rId8"/>
              </a:rPr>
              <a:t>Schooling CM</a:t>
            </a:r>
            <a:r>
              <a:rPr lang="en-US" sz="1200" dirty="0" smtClean="0">
                <a:solidFill>
                  <a:schemeClr val="tx1"/>
                </a:solidFill>
                <a:latin typeface="+mj-lt"/>
              </a:rPr>
              <a:t>.</a:t>
            </a:r>
          </a:p>
          <a:p>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b="1" dirty="0" smtClean="0">
                <a:solidFill>
                  <a:schemeClr val="tx1"/>
                </a:solidFill>
              </a:rPr>
              <a:t>     Our ongoing research I.Family  </a:t>
            </a:r>
            <a:br>
              <a:rPr lang="en-US" b="1" dirty="0" smtClean="0">
                <a:solidFill>
                  <a:schemeClr val="tx1"/>
                </a:solidFill>
              </a:rPr>
            </a:br>
            <a:endParaRPr lang="en-US" b="1" dirty="0">
              <a:solidFill>
                <a:schemeClr val="tx1"/>
              </a:solidFill>
            </a:endParaRPr>
          </a:p>
        </p:txBody>
      </p:sp>
      <p:sp>
        <p:nvSpPr>
          <p:cNvPr id="7" name="Text Placeholder 6"/>
          <p:cNvSpPr>
            <a:spLocks noGrp="1"/>
          </p:cNvSpPr>
          <p:nvPr>
            <p:ph idx="1"/>
          </p:nvPr>
        </p:nvSpPr>
        <p:spPr>
          <a:xfrm>
            <a:off x="500034" y="1500174"/>
            <a:ext cx="8143932" cy="2289858"/>
          </a:xfrm>
        </p:spPr>
        <p:txBody>
          <a:bodyPr/>
          <a:lstStyle/>
          <a:p>
            <a:r>
              <a:rPr lang="en-US" dirty="0" smtClean="0">
                <a:solidFill>
                  <a:schemeClr val="tx1"/>
                </a:solidFill>
              </a:rPr>
              <a:t>Further investigation of välling use in Swedish Cohort </a:t>
            </a:r>
          </a:p>
          <a:p>
            <a:r>
              <a:rPr lang="en-US" dirty="0" smtClean="0">
                <a:solidFill>
                  <a:schemeClr val="tx1"/>
                </a:solidFill>
              </a:rPr>
              <a:t>Hypothesize may displace other foods in the diet and offered for reasons other than hunger </a:t>
            </a:r>
          </a:p>
          <a:p>
            <a:pPr lvl="1"/>
            <a:r>
              <a:rPr lang="en-US" sz="2000" dirty="0" smtClean="0">
                <a:solidFill>
                  <a:schemeClr val="tx1"/>
                </a:solidFill>
              </a:rPr>
              <a:t>How välling is offered (bottle, mug, bowl)</a:t>
            </a:r>
          </a:p>
          <a:p>
            <a:pPr lvl="1"/>
            <a:r>
              <a:rPr lang="en-US" dirty="0" smtClean="0">
                <a:solidFill>
                  <a:schemeClr val="tx1"/>
                </a:solidFill>
              </a:rPr>
              <a:t>When, frequency, type</a:t>
            </a:r>
          </a:p>
          <a:p>
            <a:pPr lvl="1">
              <a:buNone/>
            </a:pPr>
            <a:endParaRPr lang="en-US" dirty="0" smtClean="0"/>
          </a:p>
        </p:txBody>
      </p:sp>
      <p:sp>
        <p:nvSpPr>
          <p:cNvPr id="9" name="TextBox 8"/>
          <p:cNvSpPr txBox="1"/>
          <p:nvPr/>
        </p:nvSpPr>
        <p:spPr>
          <a:xfrm>
            <a:off x="285720" y="3857628"/>
            <a:ext cx="1785950" cy="2308324"/>
          </a:xfrm>
          <a:prstGeom prst="rect">
            <a:avLst/>
          </a:prstGeom>
          <a:noFill/>
        </p:spPr>
        <p:txBody>
          <a:bodyPr wrap="square" rtlCol="0">
            <a:spAutoFit/>
          </a:bodyPr>
          <a:lstStyle/>
          <a:p>
            <a:r>
              <a:rPr lang="en-US" sz="1200" i="1" dirty="0" smtClean="0"/>
              <a:t>“Between 1984 and 1996, Sweden experienced an “epidemic” of clinical celiac disease in children ,2 years of age, attributed partly to changes in infant feeding.”</a:t>
            </a:r>
          </a:p>
          <a:p>
            <a:r>
              <a:rPr lang="en-US" sz="1200" i="1" dirty="0" err="1" smtClean="0"/>
              <a:t>Ivarsson</a:t>
            </a:r>
            <a:r>
              <a:rPr lang="en-US" sz="1200" i="1" dirty="0" smtClean="0"/>
              <a:t>, A, et al. </a:t>
            </a:r>
          </a:p>
          <a:p>
            <a:r>
              <a:rPr lang="sv-SE" sz="1200" dirty="0" err="1" smtClean="0"/>
              <a:t>Pediatrics</a:t>
            </a:r>
            <a:r>
              <a:rPr lang="sv-SE" sz="1200" dirty="0" smtClean="0"/>
              <a:t> 2013;131:e687–e694</a:t>
            </a:r>
            <a:endParaRPr lang="en-US" sz="1200" i="1" dirty="0"/>
          </a:p>
        </p:txBody>
      </p:sp>
      <p:pic>
        <p:nvPicPr>
          <p:cNvPr id="11" name="Picture 10" descr="6man_havrevalling_5liter_art6835_460x.jpg"/>
          <p:cNvPicPr>
            <a:picLocks noChangeAspect="1"/>
          </p:cNvPicPr>
          <p:nvPr/>
        </p:nvPicPr>
        <p:blipFill>
          <a:blip r:embed="rId2" cstate="print"/>
          <a:stretch>
            <a:fillRect/>
          </a:stretch>
        </p:blipFill>
        <p:spPr>
          <a:xfrm>
            <a:off x="5572132" y="3429000"/>
            <a:ext cx="2500330" cy="2500330"/>
          </a:xfrm>
          <a:prstGeom prst="rect">
            <a:avLst/>
          </a:prstGeom>
        </p:spPr>
      </p:pic>
      <p:sp>
        <p:nvSpPr>
          <p:cNvPr id="12" name="TextBox 11"/>
          <p:cNvSpPr txBox="1"/>
          <p:nvPr/>
        </p:nvSpPr>
        <p:spPr>
          <a:xfrm>
            <a:off x="2428860" y="3811012"/>
            <a:ext cx="2286016" cy="3046988"/>
          </a:xfrm>
          <a:prstGeom prst="rect">
            <a:avLst/>
          </a:prstGeom>
          <a:noFill/>
        </p:spPr>
        <p:txBody>
          <a:bodyPr wrap="square" rtlCol="0">
            <a:spAutoFit/>
          </a:bodyPr>
          <a:lstStyle/>
          <a:p>
            <a:r>
              <a:rPr lang="en-US" sz="1200" dirty="0" smtClean="0"/>
              <a:t>“If your child gets small amounts of gluten while he or she is still being breastfed, the risk of becoming gluten intolerant decreases. “</a:t>
            </a:r>
          </a:p>
          <a:p>
            <a:endParaRPr lang="en-US" sz="1200" dirty="0" smtClean="0"/>
          </a:p>
          <a:p>
            <a:r>
              <a:rPr lang="en-US" sz="1200" dirty="0" smtClean="0"/>
              <a:t>“By four months at the earliest, and six months at the latest, you should therefore start giving your child a little food with gluten. “</a:t>
            </a:r>
          </a:p>
          <a:p>
            <a:endParaRPr lang="en-US" sz="1200" dirty="0" smtClean="0"/>
          </a:p>
          <a:p>
            <a:r>
              <a:rPr lang="en-US" sz="1200" dirty="0" smtClean="0"/>
              <a:t>“Gluten is found in food containing wheat, barley, and rye, but there is only a little gluten in oats. “</a:t>
            </a:r>
            <a:endParaRPr lang="en-US" sz="12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8860" y="1"/>
            <a:ext cx="6334140" cy="714356"/>
          </a:xfrm>
        </p:spPr>
        <p:txBody>
          <a:bodyPr/>
          <a:lstStyle/>
          <a:p>
            <a:r>
              <a:rPr lang="en-US" dirty="0" smtClean="0">
                <a:solidFill>
                  <a:schemeClr val="tx1"/>
                </a:solidFill>
              </a:rPr>
              <a:t>Conclusions </a:t>
            </a:r>
            <a:endParaRPr lang="en-US" dirty="0">
              <a:solidFill>
                <a:schemeClr val="tx1"/>
              </a:solidFill>
            </a:endParaRPr>
          </a:p>
        </p:txBody>
      </p:sp>
      <p:sp>
        <p:nvSpPr>
          <p:cNvPr id="3" name="Content Placeholder 2"/>
          <p:cNvSpPr>
            <a:spLocks noGrp="1"/>
          </p:cNvSpPr>
          <p:nvPr>
            <p:ph idx="1"/>
          </p:nvPr>
        </p:nvSpPr>
        <p:spPr>
          <a:xfrm>
            <a:off x="857224" y="1438274"/>
            <a:ext cx="7905776" cy="4505849"/>
          </a:xfrm>
        </p:spPr>
        <p:txBody>
          <a:bodyPr/>
          <a:lstStyle/>
          <a:p>
            <a:r>
              <a:rPr lang="en-US" dirty="0" smtClean="0"/>
              <a:t>The study of early feeding exposures may suffer from recall bias </a:t>
            </a:r>
          </a:p>
          <a:p>
            <a:r>
              <a:rPr lang="en-US" dirty="0" smtClean="0"/>
              <a:t>It may be difficult to separate “just a taste” from “feeding”</a:t>
            </a:r>
          </a:p>
          <a:p>
            <a:r>
              <a:rPr lang="en-US" dirty="0" smtClean="0"/>
              <a:t>The recommendation to exclusively BF for 6 months may mean different things to different people </a:t>
            </a:r>
          </a:p>
          <a:p>
            <a:r>
              <a:rPr lang="en-US" dirty="0" smtClean="0"/>
              <a:t>Introduction to solids and overweight – not clear </a:t>
            </a:r>
          </a:p>
          <a:p>
            <a:pPr lvl="1"/>
            <a:r>
              <a:rPr lang="en-US" dirty="0" smtClean="0"/>
              <a:t>No association -To Formula fed at increased risk but not BF </a:t>
            </a:r>
          </a:p>
          <a:p>
            <a:pPr lvl="2"/>
            <a:r>
              <a:rPr lang="sv-SE" dirty="0" err="1" smtClean="0">
                <a:solidFill>
                  <a:schemeClr val="tx1"/>
                </a:solidFill>
                <a:hlinkClick r:id="rId2"/>
              </a:rPr>
              <a:t>Huh</a:t>
            </a:r>
            <a:r>
              <a:rPr lang="sv-SE" dirty="0" smtClean="0">
                <a:solidFill>
                  <a:schemeClr val="tx1"/>
                </a:solidFill>
                <a:hlinkClick r:id="rId2"/>
              </a:rPr>
              <a:t> SY</a:t>
            </a:r>
            <a:r>
              <a:rPr lang="sv-SE" dirty="0" smtClean="0">
                <a:solidFill>
                  <a:schemeClr val="tx1"/>
                </a:solidFill>
              </a:rPr>
              <a:t>, </a:t>
            </a:r>
            <a:r>
              <a:rPr lang="sv-SE" dirty="0" err="1" smtClean="0">
                <a:solidFill>
                  <a:schemeClr val="tx1"/>
                </a:solidFill>
                <a:hlinkClick r:id="rId3"/>
              </a:rPr>
              <a:t>Rifas-Shiman</a:t>
            </a:r>
            <a:r>
              <a:rPr lang="sv-SE" dirty="0" smtClean="0">
                <a:solidFill>
                  <a:schemeClr val="tx1"/>
                </a:solidFill>
                <a:hlinkClick r:id="rId3"/>
              </a:rPr>
              <a:t> SL</a:t>
            </a:r>
            <a:r>
              <a:rPr lang="sv-SE" dirty="0" smtClean="0">
                <a:solidFill>
                  <a:schemeClr val="tx1"/>
                </a:solidFill>
              </a:rPr>
              <a:t>, </a:t>
            </a:r>
            <a:r>
              <a:rPr lang="sv-SE" dirty="0" err="1" smtClean="0">
                <a:solidFill>
                  <a:schemeClr val="tx1"/>
                </a:solidFill>
                <a:hlinkClick r:id="rId4"/>
              </a:rPr>
              <a:t>Taveras</a:t>
            </a:r>
            <a:r>
              <a:rPr lang="sv-SE" dirty="0" smtClean="0">
                <a:solidFill>
                  <a:schemeClr val="tx1"/>
                </a:solidFill>
                <a:hlinkClick r:id="rId4"/>
              </a:rPr>
              <a:t> EM</a:t>
            </a:r>
            <a:r>
              <a:rPr lang="sv-SE" dirty="0" smtClean="0">
                <a:solidFill>
                  <a:schemeClr val="tx1"/>
                </a:solidFill>
              </a:rPr>
              <a:t>, </a:t>
            </a:r>
            <a:r>
              <a:rPr lang="sv-SE" dirty="0" smtClean="0">
                <a:solidFill>
                  <a:schemeClr val="tx1"/>
                </a:solidFill>
                <a:hlinkClick r:id="rId5"/>
              </a:rPr>
              <a:t>Oken E</a:t>
            </a:r>
            <a:r>
              <a:rPr lang="sv-SE" dirty="0" smtClean="0">
                <a:solidFill>
                  <a:schemeClr val="tx1"/>
                </a:solidFill>
              </a:rPr>
              <a:t>, </a:t>
            </a:r>
            <a:r>
              <a:rPr lang="sv-SE" dirty="0" smtClean="0">
                <a:solidFill>
                  <a:schemeClr val="tx1"/>
                </a:solidFill>
                <a:hlinkClick r:id="rId6"/>
              </a:rPr>
              <a:t>Gillman </a:t>
            </a:r>
            <a:r>
              <a:rPr lang="sv-SE" dirty="0" err="1" smtClean="0">
                <a:solidFill>
                  <a:schemeClr val="tx1"/>
                </a:solidFill>
                <a:hlinkClick r:id="rId6"/>
              </a:rPr>
              <a:t>MW</a:t>
            </a:r>
            <a:r>
              <a:rPr lang="sv-SE" dirty="0" err="1" smtClean="0">
                <a:solidFill>
                  <a:schemeClr val="tx1"/>
                </a:solidFill>
              </a:rPr>
              <a:t>.</a:t>
            </a:r>
            <a:r>
              <a:rPr lang="sv-SE" dirty="0" err="1" smtClean="0">
                <a:solidFill>
                  <a:schemeClr val="tx1"/>
                </a:solidFill>
                <a:hlinkClick r:id="rId7" tooltip="Pediatrics."/>
              </a:rPr>
              <a:t>Pediatrics</a:t>
            </a:r>
            <a:r>
              <a:rPr lang="sv-SE" dirty="0" smtClean="0">
                <a:solidFill>
                  <a:schemeClr val="tx1"/>
                </a:solidFill>
                <a:hlinkClick r:id="rId7" tooltip="Pediatrics."/>
              </a:rPr>
              <a:t>.</a:t>
            </a:r>
            <a:r>
              <a:rPr lang="sv-SE" dirty="0" smtClean="0">
                <a:solidFill>
                  <a:schemeClr val="tx1"/>
                </a:solidFill>
              </a:rPr>
              <a:t> 2011 Mar;127(3):e544-51. </a:t>
            </a:r>
            <a:r>
              <a:rPr lang="sv-SE" dirty="0" err="1" smtClean="0">
                <a:solidFill>
                  <a:schemeClr val="tx1"/>
                </a:solidFill>
              </a:rPr>
              <a:t>doi</a:t>
            </a:r>
            <a:r>
              <a:rPr lang="sv-SE" dirty="0" smtClean="0">
                <a:solidFill>
                  <a:schemeClr val="tx1"/>
                </a:solidFill>
              </a:rPr>
              <a:t>: 10.1542/peds.2010-0740. </a:t>
            </a:r>
            <a:r>
              <a:rPr lang="sv-SE" dirty="0" err="1" smtClean="0">
                <a:solidFill>
                  <a:schemeClr val="tx1"/>
                </a:solidFill>
              </a:rPr>
              <a:t>Epub</a:t>
            </a:r>
            <a:r>
              <a:rPr lang="sv-SE" dirty="0" smtClean="0">
                <a:solidFill>
                  <a:schemeClr val="tx1"/>
                </a:solidFill>
              </a:rPr>
              <a:t> 2011 Feb 7. </a:t>
            </a:r>
            <a:r>
              <a:rPr lang="en-US" dirty="0" smtClean="0"/>
              <a:t> </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44" y="-1785974"/>
            <a:ext cx="8643998" cy="8217634"/>
          </a:xfrm>
          <a:prstGeom prst="rect">
            <a:avLst/>
          </a:prstGeom>
        </p:spPr>
        <p:txBody>
          <a:bodyPr wrap="square">
            <a:spAutoFit/>
          </a:bodyPr>
          <a:lstStyle/>
          <a:p>
            <a:endParaRPr lang="en-US" sz="1800" u="sng" dirty="0" smtClean="0">
              <a:hlinkClick r:id="rId3" tooltip="World review of nutrition and dietetics."/>
            </a:endParaRPr>
          </a:p>
          <a:p>
            <a:endParaRPr lang="en-US" sz="1800" u="sng" dirty="0" smtClean="0">
              <a:hlinkClick r:id="rId3" tooltip="World review of nutrition and dietetics."/>
            </a:endParaRPr>
          </a:p>
          <a:p>
            <a:endParaRPr lang="en-US" sz="1800" u="sng" dirty="0" smtClean="0">
              <a:hlinkClick r:id="rId3" tooltip="World review of nutrition and dietetics."/>
            </a:endParaRPr>
          </a:p>
          <a:p>
            <a:endParaRPr lang="en-US" sz="1800" u="sng" dirty="0" smtClean="0">
              <a:hlinkClick r:id="rId3" tooltip="World review of nutrition and dietetics."/>
            </a:endParaRPr>
          </a:p>
          <a:p>
            <a:endParaRPr lang="en-US" sz="1800" u="sng" dirty="0" smtClean="0">
              <a:hlinkClick r:id="rId3" tooltip="World review of nutrition and dietetics."/>
            </a:endParaRPr>
          </a:p>
          <a:p>
            <a:endParaRPr lang="en-US" sz="1800" u="sng" dirty="0" smtClean="0">
              <a:hlinkClick r:id="rId3" tooltip="World review of nutrition and dietetics."/>
            </a:endParaRPr>
          </a:p>
          <a:p>
            <a:endParaRPr lang="en-US" sz="1800" u="sng" dirty="0" smtClean="0">
              <a:hlinkClick r:id="rId3" tooltip="World review of nutrition and dietetics."/>
            </a:endParaRPr>
          </a:p>
          <a:p>
            <a:endParaRPr lang="en-US" sz="1800" u="sng" dirty="0" smtClean="0">
              <a:hlinkClick r:id="rId3" tooltip="World review of nutrition and dietetics."/>
            </a:endParaRPr>
          </a:p>
          <a:p>
            <a:endParaRPr lang="en-US" sz="1800" u="sng" dirty="0" smtClean="0">
              <a:hlinkClick r:id="rId3" tooltip="World review of nutrition and dietetics."/>
            </a:endParaRPr>
          </a:p>
          <a:p>
            <a:endParaRPr lang="en-US" sz="1800" u="sng" dirty="0" smtClean="0">
              <a:hlinkClick r:id="rId3" tooltip="World review of nutrition and dietetics."/>
            </a:endParaRPr>
          </a:p>
          <a:p>
            <a:r>
              <a:rPr lang="en-US" sz="2000" b="1" dirty="0" smtClean="0"/>
              <a:t>The timing of introduction of complementary foods and later health.</a:t>
            </a:r>
          </a:p>
          <a:p>
            <a:r>
              <a:rPr lang="en-US" sz="2000" dirty="0" smtClean="0"/>
              <a:t>“….. while possible long-term effects may relate to obesity, cardiovascular disease, autoimmunity (celiac disease and type 1 diabetes) and atopic disorders. For most of these </a:t>
            </a:r>
            <a:r>
              <a:rPr lang="en-US" sz="2000" b="1" dirty="0" smtClean="0">
                <a:solidFill>
                  <a:srgbClr val="C00000"/>
                </a:solidFill>
              </a:rPr>
              <a:t>it is impossible on the basis of the available evidence to conclude on the age when risks related to the start of complementary feeding are lowest or highest</a:t>
            </a:r>
            <a:r>
              <a:rPr lang="en-US" sz="2000" dirty="0" smtClean="0"/>
              <a:t>, with the possible exception of infections and early growth velocity. For undesirable health consequences, whilst potential mechanisms are recognized, </a:t>
            </a:r>
            <a:r>
              <a:rPr lang="en-US" sz="2000" dirty="0" smtClean="0">
                <a:solidFill>
                  <a:srgbClr val="C00000"/>
                </a:solidFill>
              </a:rPr>
              <a:t>the evidence from mostly observational studies is insufficient</a:t>
            </a:r>
            <a:r>
              <a:rPr lang="en-US" sz="2000" dirty="0" smtClean="0"/>
              <a:t>….. While the 6-month goal is desirable, introduction of suitable complementary food after 4 completed months with ongoing breastfeeding can be considered without adverse health consequences for infants living in affluent countries. </a:t>
            </a:r>
          </a:p>
          <a:p>
            <a:r>
              <a:rPr lang="en-US" sz="2000" dirty="0" smtClean="0"/>
              <a:t>Even less evidence on the consequences of the timing of complementary food introduction is available for formula-fed infants.” </a:t>
            </a:r>
          </a:p>
          <a:p>
            <a:endParaRPr lang="en-US" sz="1800" dirty="0" smtClean="0"/>
          </a:p>
          <a:p>
            <a:r>
              <a:rPr lang="en-US" sz="1200" u="sng" dirty="0" err="1" smtClean="0">
                <a:hlinkClick r:id="rId4"/>
              </a:rPr>
              <a:t>Agostoni</a:t>
            </a:r>
            <a:r>
              <a:rPr lang="en-US" sz="1200" u="sng" dirty="0" smtClean="0">
                <a:hlinkClick r:id="rId4"/>
              </a:rPr>
              <a:t> C</a:t>
            </a:r>
            <a:r>
              <a:rPr lang="en-US" sz="1200" dirty="0" smtClean="0"/>
              <a:t>, </a:t>
            </a:r>
            <a:r>
              <a:rPr lang="en-US" sz="1200" u="sng" dirty="0" err="1" smtClean="0">
                <a:hlinkClick r:id="rId5"/>
              </a:rPr>
              <a:t>Przyrembel</a:t>
            </a:r>
            <a:r>
              <a:rPr lang="en-US" sz="1200" u="sng" dirty="0" smtClean="0">
                <a:hlinkClick r:id="rId5"/>
              </a:rPr>
              <a:t> H</a:t>
            </a:r>
            <a:r>
              <a:rPr lang="en-US" sz="1200" dirty="0" smtClean="0"/>
              <a:t>. </a:t>
            </a:r>
            <a:r>
              <a:rPr lang="en-US" sz="1200" u="sng" dirty="0" smtClean="0">
                <a:hlinkClick r:id="rId3" tooltip="World review of nutrition and dietetics."/>
              </a:rPr>
              <a:t>World Rev </a:t>
            </a:r>
            <a:r>
              <a:rPr lang="en-US" sz="1200" u="sng" dirty="0" err="1" smtClean="0">
                <a:hlinkClick r:id="rId3" tooltip="World review of nutrition and dietetics."/>
              </a:rPr>
              <a:t>Nutr</a:t>
            </a:r>
            <a:r>
              <a:rPr lang="en-US" sz="1200" u="sng" dirty="0" smtClean="0">
                <a:hlinkClick r:id="rId3" tooltip="World review of nutrition and dietetics."/>
              </a:rPr>
              <a:t> Diet.</a:t>
            </a:r>
            <a:r>
              <a:rPr lang="en-US" sz="1200" dirty="0" smtClean="0"/>
              <a:t> 2013;108:63-70. </a:t>
            </a:r>
          </a:p>
          <a:p>
            <a:endParaRPr lang="en-US" sz="1800" dirty="0"/>
          </a:p>
        </p:txBody>
      </p:sp>
      <p:sp>
        <p:nvSpPr>
          <p:cNvPr id="3" name="Title 2"/>
          <p:cNvSpPr>
            <a:spLocks noGrp="1"/>
          </p:cNvSpPr>
          <p:nvPr>
            <p:ph type="title"/>
          </p:nvPr>
        </p:nvSpPr>
        <p:spPr>
          <a:xfrm>
            <a:off x="2857488" y="100013"/>
            <a:ext cx="5429288" cy="614343"/>
          </a:xfrm>
        </p:spPr>
        <p:txBody>
          <a:bodyPr/>
          <a:lstStyle/>
          <a:p>
            <a:r>
              <a:rPr lang="en-US" b="1" dirty="0" smtClean="0">
                <a:solidFill>
                  <a:schemeClr val="tx1"/>
                </a:solidFill>
              </a:rPr>
              <a:t>Conclusions from 2013 review (2) </a:t>
            </a:r>
            <a:endParaRPr lang="en-US"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xEl>
                                              <p:pRg st="11" end="11"/>
                                            </p:txEl>
                                          </p:spTgt>
                                        </p:tgtEl>
                                        <p:attrNameLst>
                                          <p:attrName>style.visibility</p:attrName>
                                        </p:attrNameLst>
                                      </p:cBhvr>
                                      <p:to>
                                        <p:strVal val="visible"/>
                                      </p:to>
                                    </p:set>
                                    <p:animEffect transition="in" filter="box(in)">
                                      <p:cBhvr>
                                        <p:cTn id="7" dur="500"/>
                                        <p:tgtEl>
                                          <p:spTgt spid="2">
                                            <p:txEl>
                                              <p:pRg st="11" end="1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xEl>
                                              <p:pRg st="12" end="12"/>
                                            </p:txEl>
                                          </p:spTgt>
                                        </p:tgtEl>
                                        <p:attrNameLst>
                                          <p:attrName>style.visibility</p:attrName>
                                        </p:attrNameLst>
                                      </p:cBhvr>
                                      <p:to>
                                        <p:strVal val="visible"/>
                                      </p:to>
                                    </p:set>
                                    <p:animEffect transition="in" filter="box(in)">
                                      <p:cBhvr>
                                        <p:cTn id="12"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755576" y="1571612"/>
            <a:ext cx="6553200" cy="5700022"/>
          </a:xfrm>
        </p:spPr>
        <p:txBody>
          <a:bodyPr/>
          <a:lstStyle/>
          <a:p>
            <a:pPr>
              <a:buFont typeface="Arial" pitchFamily="84" charset="0"/>
              <a:buNone/>
            </a:pPr>
            <a:r>
              <a:rPr lang="en-GB" sz="2200" dirty="0" smtClean="0">
                <a:solidFill>
                  <a:schemeClr val="tx1"/>
                </a:solidFill>
                <a:latin typeface="Arial" pitchFamily="84" charset="0"/>
                <a:ea typeface="ＭＳ Ｐゴシック" pitchFamily="84" charset="-128"/>
                <a:cs typeface="ＭＳ Ｐゴシック" pitchFamily="84" charset="-128"/>
              </a:rPr>
              <a:t>Review of the literature through mid April 2015</a:t>
            </a:r>
          </a:p>
          <a:p>
            <a:pPr>
              <a:buFont typeface="Arial" pitchFamily="84" charset="0"/>
              <a:buNone/>
            </a:pPr>
            <a:r>
              <a:rPr lang="en-GB" sz="2200" dirty="0" smtClean="0">
                <a:solidFill>
                  <a:schemeClr val="tx1"/>
                </a:solidFill>
                <a:latin typeface="Arial" pitchFamily="84" charset="0"/>
                <a:ea typeface="ＭＳ Ｐゴシック" pitchFamily="84" charset="-128"/>
                <a:cs typeface="ＭＳ Ｐゴシック" pitchFamily="84" charset="-128"/>
              </a:rPr>
              <a:t>&amp; </a:t>
            </a:r>
            <a:endParaRPr lang="en-GB" sz="2200" dirty="0">
              <a:solidFill>
                <a:schemeClr val="tx1"/>
              </a:solidFill>
              <a:latin typeface="Arial" pitchFamily="84" charset="0"/>
              <a:ea typeface="ＭＳ Ｐゴシック" pitchFamily="84" charset="-128"/>
              <a:cs typeface="ＭＳ Ｐゴシック" pitchFamily="84" charset="-128"/>
            </a:endParaRPr>
          </a:p>
          <a:p>
            <a:pPr>
              <a:buNone/>
            </a:pPr>
            <a:r>
              <a:rPr lang="sv-SE" sz="2000" dirty="0" smtClean="0">
                <a:solidFill>
                  <a:schemeClr val="tx1"/>
                </a:solidFill>
              </a:rPr>
              <a:t>Three </a:t>
            </a:r>
            <a:r>
              <a:rPr lang="en-GB" sz="2000" dirty="0" smtClean="0">
                <a:solidFill>
                  <a:schemeClr val="tx1"/>
                </a:solidFill>
              </a:rPr>
              <a:t>IDEFICS studies ... </a:t>
            </a:r>
          </a:p>
          <a:p>
            <a:pPr>
              <a:buNone/>
            </a:pPr>
            <a:r>
              <a:rPr lang="en-GB" sz="2000" dirty="0" smtClean="0">
                <a:solidFill>
                  <a:schemeClr val="tx1"/>
                </a:solidFill>
              </a:rPr>
              <a:t>     A multi-centre study in eight countries examining risks for overweight/obesity in over 16,000 children </a:t>
            </a:r>
          </a:p>
          <a:p>
            <a:pPr marL="457200" indent="-457200">
              <a:buFont typeface="+mj-lt"/>
              <a:buAutoNum type="arabicPeriod"/>
            </a:pPr>
            <a:r>
              <a:rPr lang="en-US" sz="2000" dirty="0" smtClean="0">
                <a:solidFill>
                  <a:schemeClr val="tx1"/>
                </a:solidFill>
              </a:rPr>
              <a:t>In the IDEFICS cohort, exclusive breastfeeding across the eight participating survey countries was examined in relation to overweight.</a:t>
            </a:r>
          </a:p>
          <a:p>
            <a:pPr marL="457200" indent="-457200">
              <a:buFont typeface="+mj-lt"/>
              <a:buAutoNum type="arabicPeriod"/>
            </a:pPr>
            <a:r>
              <a:rPr lang="en-US" sz="2000" dirty="0" smtClean="0">
                <a:solidFill>
                  <a:schemeClr val="tx1"/>
                </a:solidFill>
              </a:rPr>
              <a:t>In the </a:t>
            </a:r>
            <a:r>
              <a:rPr lang="en-GB" sz="2000" dirty="0" smtClean="0">
                <a:solidFill>
                  <a:schemeClr val="tx1"/>
                </a:solidFill>
              </a:rPr>
              <a:t>Swedish IDEFICS cohort (n=1837) we examined introduction to välling, a uniquely Swedish milk cereal drink (MCD). </a:t>
            </a:r>
          </a:p>
          <a:p>
            <a:pPr marL="457200" indent="-457200">
              <a:buFont typeface="+mj-lt"/>
              <a:buAutoNum type="arabicPeriod"/>
            </a:pPr>
            <a:r>
              <a:rPr lang="en-US" sz="2000" dirty="0" smtClean="0">
                <a:solidFill>
                  <a:schemeClr val="tx1"/>
                </a:solidFill>
              </a:rPr>
              <a:t>Introduction to solids, children 2 to 9 years of age (n=11657) were included. </a:t>
            </a:r>
            <a:r>
              <a:rPr lang="en-GB" sz="2000" dirty="0" smtClean="0">
                <a:solidFill>
                  <a:schemeClr val="tx1"/>
                </a:solidFill>
              </a:rPr>
              <a:t>Assessment of the odds of being overweight during early childhood and early feeding practices. </a:t>
            </a:r>
            <a:r>
              <a:rPr lang="sv-SE" sz="2000" dirty="0" smtClean="0"/>
              <a:t/>
            </a:r>
            <a:br>
              <a:rPr lang="sv-SE" sz="2000" dirty="0" smtClean="0"/>
            </a:br>
            <a:r>
              <a:rPr lang="en-GB" sz="2000" b="1" dirty="0" smtClean="0"/>
              <a:t> </a:t>
            </a:r>
            <a:r>
              <a:rPr lang="sv-SE" sz="2000" dirty="0" smtClean="0"/>
              <a:t/>
            </a:r>
            <a:br>
              <a:rPr lang="sv-SE" sz="2000" dirty="0" smtClean="0"/>
            </a:br>
            <a:endParaRPr lang="en-GB" sz="2200" dirty="0" smtClean="0">
              <a:latin typeface="Arial" pitchFamily="84" charset="0"/>
              <a:ea typeface="ＭＳ Ｐゴシック" pitchFamily="84" charset="-128"/>
              <a:cs typeface="ＭＳ Ｐゴシック" pitchFamily="84" charset="-128"/>
            </a:endParaRPr>
          </a:p>
        </p:txBody>
      </p:sp>
      <p:sp>
        <p:nvSpPr>
          <p:cNvPr id="5" name="Title 1"/>
          <p:cNvSpPr txBox="1">
            <a:spLocks/>
          </p:cNvSpPr>
          <p:nvPr/>
        </p:nvSpPr>
        <p:spPr bwMode="auto">
          <a:xfrm>
            <a:off x="2500298" y="142852"/>
            <a:ext cx="6248400" cy="509588"/>
          </a:xfrm>
          <a:prstGeom prst="rect">
            <a:avLst/>
          </a:prstGeom>
          <a:noFill/>
          <a:ln w="9525">
            <a:noFill/>
            <a:miter lim="800000"/>
            <a:headEnd/>
            <a:tailEnd/>
          </a:ln>
        </p:spPr>
        <p:txBody>
          <a:bodyPr vert="horz" wrap="square" lIns="36000" tIns="45720" rIns="91440" bIns="45720" numCol="1" anchor="b" anchorCtr="0" compatLnSpc="1">
            <a:prstTxWarp prst="textNoShape">
              <a:avLst/>
            </a:prstTxWarp>
          </a:bodyPr>
          <a:lstStyle>
            <a:lvl1pPr algn="l" rtl="0" eaLnBrk="1" fontAlgn="base" hangingPunct="1">
              <a:lnSpc>
                <a:spcPts val="2200"/>
              </a:lnSpc>
              <a:spcBef>
                <a:spcPct val="0"/>
              </a:spcBef>
              <a:spcAft>
                <a:spcPct val="0"/>
              </a:spcAft>
              <a:defRPr sz="2400">
                <a:solidFill>
                  <a:schemeClr val="bg2"/>
                </a:solidFill>
                <a:latin typeface="Arial Bold" pitchFamily="-72" charset="0"/>
                <a:ea typeface="ＭＳ Ｐゴシック" charset="-128"/>
                <a:cs typeface="ＭＳ Ｐゴシック" charset="-128"/>
              </a:defRPr>
            </a:lvl1pPr>
            <a:lvl2pPr algn="l" rtl="0" eaLnBrk="1" fontAlgn="base" hangingPunct="1">
              <a:lnSpc>
                <a:spcPts val="2200"/>
              </a:lnSpc>
              <a:spcBef>
                <a:spcPct val="0"/>
              </a:spcBef>
              <a:spcAft>
                <a:spcPct val="0"/>
              </a:spcAft>
              <a:defRPr sz="2400">
                <a:solidFill>
                  <a:schemeClr val="bg2"/>
                </a:solidFill>
                <a:latin typeface="Arial Bold" pitchFamily="-72" charset="0"/>
                <a:ea typeface="ＭＳ Ｐゴシック" charset="-128"/>
                <a:cs typeface="ＭＳ Ｐゴシック" charset="-128"/>
              </a:defRPr>
            </a:lvl2pPr>
            <a:lvl3pPr algn="l" rtl="0" eaLnBrk="1" fontAlgn="base" hangingPunct="1">
              <a:lnSpc>
                <a:spcPts val="2200"/>
              </a:lnSpc>
              <a:spcBef>
                <a:spcPct val="0"/>
              </a:spcBef>
              <a:spcAft>
                <a:spcPct val="0"/>
              </a:spcAft>
              <a:defRPr sz="2400">
                <a:solidFill>
                  <a:schemeClr val="bg2"/>
                </a:solidFill>
                <a:latin typeface="Arial Bold" pitchFamily="-72" charset="0"/>
                <a:ea typeface="ＭＳ Ｐゴシック" charset="-128"/>
                <a:cs typeface="ＭＳ Ｐゴシック" charset="-128"/>
              </a:defRPr>
            </a:lvl3pPr>
            <a:lvl4pPr algn="l" rtl="0" eaLnBrk="1" fontAlgn="base" hangingPunct="1">
              <a:lnSpc>
                <a:spcPts val="2200"/>
              </a:lnSpc>
              <a:spcBef>
                <a:spcPct val="0"/>
              </a:spcBef>
              <a:spcAft>
                <a:spcPct val="0"/>
              </a:spcAft>
              <a:defRPr sz="2400">
                <a:solidFill>
                  <a:schemeClr val="bg2"/>
                </a:solidFill>
                <a:latin typeface="Arial Bold" pitchFamily="-72" charset="0"/>
                <a:ea typeface="ＭＳ Ｐゴシック" charset="-128"/>
                <a:cs typeface="ＭＳ Ｐゴシック" charset="-128"/>
              </a:defRPr>
            </a:lvl4pPr>
            <a:lvl5pPr algn="l" rtl="0" eaLnBrk="1" fontAlgn="base" hangingPunct="1">
              <a:lnSpc>
                <a:spcPts val="2200"/>
              </a:lnSpc>
              <a:spcBef>
                <a:spcPct val="0"/>
              </a:spcBef>
              <a:spcAft>
                <a:spcPct val="0"/>
              </a:spcAft>
              <a:defRPr sz="2400">
                <a:solidFill>
                  <a:schemeClr val="bg2"/>
                </a:solidFill>
                <a:latin typeface="Arial Bold" pitchFamily="-72" charset="0"/>
                <a:ea typeface="ＭＳ Ｐゴシック" charset="-128"/>
                <a:cs typeface="ＭＳ Ｐゴシック" charset="-128"/>
              </a:defRPr>
            </a:lvl5pPr>
            <a:lvl6pPr marL="457200" algn="l" rtl="0" eaLnBrk="1" fontAlgn="base" hangingPunct="1">
              <a:lnSpc>
                <a:spcPts val="2200"/>
              </a:lnSpc>
              <a:spcBef>
                <a:spcPct val="0"/>
              </a:spcBef>
              <a:spcAft>
                <a:spcPct val="0"/>
              </a:spcAft>
              <a:defRPr sz="2200" b="1">
                <a:solidFill>
                  <a:schemeClr val="bg1"/>
                </a:solidFill>
                <a:latin typeface="Arial" charset="0"/>
              </a:defRPr>
            </a:lvl6pPr>
            <a:lvl7pPr marL="914400" algn="l" rtl="0" eaLnBrk="1" fontAlgn="base" hangingPunct="1">
              <a:lnSpc>
                <a:spcPts val="2200"/>
              </a:lnSpc>
              <a:spcBef>
                <a:spcPct val="0"/>
              </a:spcBef>
              <a:spcAft>
                <a:spcPct val="0"/>
              </a:spcAft>
              <a:defRPr sz="2200" b="1">
                <a:solidFill>
                  <a:schemeClr val="bg1"/>
                </a:solidFill>
                <a:latin typeface="Arial" charset="0"/>
              </a:defRPr>
            </a:lvl7pPr>
            <a:lvl8pPr marL="1371600" algn="l" rtl="0" eaLnBrk="1" fontAlgn="base" hangingPunct="1">
              <a:lnSpc>
                <a:spcPts val="2200"/>
              </a:lnSpc>
              <a:spcBef>
                <a:spcPct val="0"/>
              </a:spcBef>
              <a:spcAft>
                <a:spcPct val="0"/>
              </a:spcAft>
              <a:defRPr sz="2200" b="1">
                <a:solidFill>
                  <a:schemeClr val="bg1"/>
                </a:solidFill>
                <a:latin typeface="Arial" charset="0"/>
              </a:defRPr>
            </a:lvl8pPr>
            <a:lvl9pPr marL="1828800" algn="l" rtl="0" eaLnBrk="1" fontAlgn="base" hangingPunct="1">
              <a:lnSpc>
                <a:spcPts val="2200"/>
              </a:lnSpc>
              <a:spcBef>
                <a:spcPct val="0"/>
              </a:spcBef>
              <a:spcAft>
                <a:spcPct val="0"/>
              </a:spcAft>
              <a:defRPr sz="2200" b="1">
                <a:solidFill>
                  <a:schemeClr val="bg1"/>
                </a:solidFill>
                <a:latin typeface="Arial" charset="0"/>
              </a:defRPr>
            </a:lvl9pPr>
          </a:lstStyle>
          <a:p>
            <a:r>
              <a:rPr lang="en-GB" b="1" kern="0" dirty="0" smtClean="0">
                <a:solidFill>
                  <a:schemeClr val="tx1"/>
                </a:solidFill>
                <a:latin typeface="Arial Bold" pitchFamily="84" charset="0"/>
                <a:ea typeface="ＭＳ Ｐゴシック" pitchFamily="84" charset="-128"/>
                <a:cs typeface="ＭＳ Ｐゴシック" pitchFamily="84" charset="-128"/>
              </a:rPr>
              <a:t>Methods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xhunmo\Desktop\IDEFICS Only\en_europakarte_idefics_FARBE.jpg"/>
          <p:cNvPicPr>
            <a:picLocks noChangeAspect="1" noChangeArrowheads="1"/>
          </p:cNvPicPr>
          <p:nvPr/>
        </p:nvPicPr>
        <p:blipFill>
          <a:blip r:embed="rId2" cstate="print"/>
          <a:srcRect/>
          <a:stretch>
            <a:fillRect/>
          </a:stretch>
        </p:blipFill>
        <p:spPr bwMode="auto">
          <a:xfrm>
            <a:off x="2357422" y="928670"/>
            <a:ext cx="4500594" cy="5283482"/>
          </a:xfrm>
          <a:prstGeom prst="rect">
            <a:avLst/>
          </a:prstGeom>
          <a:noFill/>
        </p:spPr>
      </p:pic>
      <p:sp>
        <p:nvSpPr>
          <p:cNvPr id="4" name="TextBox 3"/>
          <p:cNvSpPr txBox="1"/>
          <p:nvPr/>
        </p:nvSpPr>
        <p:spPr>
          <a:xfrm>
            <a:off x="214282" y="1714488"/>
            <a:ext cx="1928826" cy="4154984"/>
          </a:xfrm>
          <a:prstGeom prst="rect">
            <a:avLst/>
          </a:prstGeom>
          <a:noFill/>
        </p:spPr>
        <p:txBody>
          <a:bodyPr wrap="square" rtlCol="0">
            <a:spAutoFit/>
          </a:bodyPr>
          <a:lstStyle/>
          <a:p>
            <a:r>
              <a:rPr lang="en-US" dirty="0" smtClean="0"/>
              <a:t>Baseline examination</a:t>
            </a:r>
          </a:p>
          <a:p>
            <a:r>
              <a:rPr lang="en-US" dirty="0" smtClean="0"/>
              <a:t>2007/2008</a:t>
            </a:r>
          </a:p>
          <a:p>
            <a:endParaRPr lang="en-US" dirty="0" smtClean="0"/>
          </a:p>
          <a:p>
            <a:r>
              <a:rPr lang="en-US" dirty="0" smtClean="0"/>
              <a:t>Follow-up examination </a:t>
            </a:r>
          </a:p>
          <a:p>
            <a:r>
              <a:rPr lang="en-US" dirty="0" smtClean="0"/>
              <a:t>2009/2010</a:t>
            </a:r>
          </a:p>
          <a:p>
            <a:endParaRPr lang="en-US" dirty="0" smtClean="0"/>
          </a:p>
          <a:p>
            <a:r>
              <a:rPr lang="en-US" dirty="0" smtClean="0"/>
              <a:t>Continuation as I.Family</a:t>
            </a:r>
          </a:p>
          <a:p>
            <a:r>
              <a:rPr lang="en-US" dirty="0" smtClean="0"/>
              <a:t>2012 -2017</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428596" y="1500174"/>
            <a:ext cx="8215370" cy="4598182"/>
          </a:xfrm>
        </p:spPr>
        <p:txBody>
          <a:bodyPr/>
          <a:lstStyle/>
          <a:p>
            <a:r>
              <a:rPr lang="en-US" dirty="0" smtClean="0">
                <a:solidFill>
                  <a:schemeClr val="tx1"/>
                </a:solidFill>
              </a:rPr>
              <a:t>“Infants should be exclusively breastfed for the first six months of life to achieve optimal growth, development and health. After six months, they should be fed adequate and safe complementary foods while continuing breastfeeding for up to two years or beyond.”</a:t>
            </a:r>
            <a:r>
              <a:rPr lang="en-US" baseline="30000" dirty="0" smtClean="0">
                <a:solidFill>
                  <a:schemeClr val="tx1"/>
                </a:solidFill>
              </a:rPr>
              <a:t>1</a:t>
            </a:r>
          </a:p>
          <a:p>
            <a:endParaRPr lang="en-GB" dirty="0" smtClean="0">
              <a:solidFill>
                <a:schemeClr val="tx1"/>
              </a:solidFill>
              <a:latin typeface="Arial" pitchFamily="84" charset="0"/>
              <a:ea typeface="ＭＳ Ｐゴシック" pitchFamily="84" charset="-128"/>
            </a:endParaRPr>
          </a:p>
          <a:p>
            <a:r>
              <a:rPr lang="en-US" dirty="0" smtClean="0">
                <a:solidFill>
                  <a:schemeClr val="tx1"/>
                </a:solidFill>
              </a:rPr>
              <a:t>“For the first six months, breast milk or infant formula is the best food for your child. Breast milk contains all the nutrition a child needs to grow and develop during the first six months…except </a:t>
            </a:r>
            <a:r>
              <a:rPr lang="en-US" dirty="0" err="1" smtClean="0">
                <a:solidFill>
                  <a:schemeClr val="tx1"/>
                </a:solidFill>
              </a:rPr>
              <a:t>vit.D</a:t>
            </a:r>
            <a:r>
              <a:rPr lang="en-US" dirty="0" smtClean="0">
                <a:solidFill>
                  <a:schemeClr val="tx1"/>
                </a:solidFill>
              </a:rPr>
              <a:t>, which your child needs to get through </a:t>
            </a:r>
            <a:r>
              <a:rPr lang="en-US" dirty="0" err="1" smtClean="0">
                <a:solidFill>
                  <a:schemeClr val="tx1"/>
                </a:solidFill>
              </a:rPr>
              <a:t>vit.D</a:t>
            </a:r>
            <a:r>
              <a:rPr lang="en-US" dirty="0" smtClean="0">
                <a:solidFill>
                  <a:schemeClr val="tx1"/>
                </a:solidFill>
              </a:rPr>
              <a:t> drops .”</a:t>
            </a:r>
            <a:r>
              <a:rPr lang="en-US" baseline="30000" dirty="0" smtClean="0">
                <a:solidFill>
                  <a:schemeClr val="tx1"/>
                </a:solidFill>
              </a:rPr>
              <a:t>2</a:t>
            </a:r>
            <a:endParaRPr lang="en-GB" dirty="0" smtClean="0">
              <a:solidFill>
                <a:schemeClr val="tx1"/>
              </a:solidFill>
              <a:latin typeface="Arial" pitchFamily="84" charset="0"/>
              <a:ea typeface="ＭＳ Ｐゴシック" pitchFamily="84" charset="-128"/>
            </a:endParaRPr>
          </a:p>
          <a:p>
            <a:pPr>
              <a:buFont typeface="+mj-lt"/>
              <a:buAutoNum type="arabicPeriod"/>
            </a:pPr>
            <a:r>
              <a:rPr lang="en-GB" sz="1050" dirty="0" smtClean="0">
                <a:solidFill>
                  <a:schemeClr val="tx1"/>
                </a:solidFill>
                <a:latin typeface="+mj-lt"/>
                <a:ea typeface="ＭＳ Ｐゴシック" pitchFamily="84" charset="-128"/>
                <a:hlinkClick r:id="rId3"/>
              </a:rPr>
              <a:t>http://www.who.int/features/qa/57/en/</a:t>
            </a:r>
            <a:endParaRPr lang="en-GB" sz="1050" dirty="0" smtClean="0">
              <a:solidFill>
                <a:schemeClr val="tx1"/>
              </a:solidFill>
              <a:latin typeface="+mj-lt"/>
              <a:ea typeface="ＭＳ Ｐゴシック" pitchFamily="84" charset="-128"/>
            </a:endParaRPr>
          </a:p>
          <a:p>
            <a:pPr>
              <a:buFont typeface="+mj-lt"/>
              <a:buAutoNum type="arabicPeriod"/>
            </a:pPr>
            <a:r>
              <a:rPr lang="en-GB" sz="1050" dirty="0" smtClean="0">
                <a:solidFill>
                  <a:schemeClr val="tx1"/>
                </a:solidFill>
                <a:latin typeface="+mj-lt"/>
                <a:ea typeface="ＭＳ Ｐゴシック" pitchFamily="84" charset="-128"/>
                <a:hlinkClick r:id="rId4"/>
              </a:rPr>
              <a:t>http://www.livsmedelsverket.se/globalassets/english/food-habits-health-environment/dietary-guidelines/good-food-for-infants-under-one-year.pdf</a:t>
            </a:r>
            <a:r>
              <a:rPr lang="en-GB" sz="1050" dirty="0" smtClean="0">
                <a:solidFill>
                  <a:schemeClr val="tx1"/>
                </a:solidFill>
                <a:latin typeface="+mj-lt"/>
                <a:ea typeface="ＭＳ Ｐゴシック" pitchFamily="84" charset="-128"/>
              </a:rPr>
              <a:t> </a:t>
            </a:r>
          </a:p>
        </p:txBody>
      </p:sp>
      <p:sp>
        <p:nvSpPr>
          <p:cNvPr id="4" name="Title 1"/>
          <p:cNvSpPr txBox="1">
            <a:spLocks/>
          </p:cNvSpPr>
          <p:nvPr/>
        </p:nvSpPr>
        <p:spPr bwMode="auto">
          <a:xfrm>
            <a:off x="2500298" y="142852"/>
            <a:ext cx="7634558" cy="509588"/>
          </a:xfrm>
          <a:prstGeom prst="rect">
            <a:avLst/>
          </a:prstGeom>
          <a:noFill/>
          <a:ln w="9525">
            <a:noFill/>
            <a:miter lim="800000"/>
            <a:headEnd/>
            <a:tailEnd/>
          </a:ln>
        </p:spPr>
        <p:txBody>
          <a:bodyPr vert="horz" wrap="square" lIns="36000" tIns="45720" rIns="91440" bIns="45720" numCol="1" anchor="b" anchorCtr="0" compatLnSpc="1">
            <a:prstTxWarp prst="textNoShape">
              <a:avLst/>
            </a:prstTxWarp>
          </a:bodyPr>
          <a:lstStyle>
            <a:lvl1pPr algn="l" rtl="0" eaLnBrk="1" fontAlgn="base" hangingPunct="1">
              <a:lnSpc>
                <a:spcPts val="2200"/>
              </a:lnSpc>
              <a:spcBef>
                <a:spcPct val="0"/>
              </a:spcBef>
              <a:spcAft>
                <a:spcPct val="0"/>
              </a:spcAft>
              <a:defRPr sz="2400">
                <a:solidFill>
                  <a:schemeClr val="bg2"/>
                </a:solidFill>
                <a:latin typeface="Arial Bold" pitchFamily="-72" charset="0"/>
                <a:ea typeface="ＭＳ Ｐゴシック" charset="-128"/>
                <a:cs typeface="ＭＳ Ｐゴシック" charset="-128"/>
              </a:defRPr>
            </a:lvl1pPr>
            <a:lvl2pPr algn="l" rtl="0" eaLnBrk="1" fontAlgn="base" hangingPunct="1">
              <a:lnSpc>
                <a:spcPts val="2200"/>
              </a:lnSpc>
              <a:spcBef>
                <a:spcPct val="0"/>
              </a:spcBef>
              <a:spcAft>
                <a:spcPct val="0"/>
              </a:spcAft>
              <a:defRPr sz="2400">
                <a:solidFill>
                  <a:schemeClr val="bg2"/>
                </a:solidFill>
                <a:latin typeface="Arial Bold" pitchFamily="-72" charset="0"/>
                <a:ea typeface="ＭＳ Ｐゴシック" charset="-128"/>
                <a:cs typeface="ＭＳ Ｐゴシック" charset="-128"/>
              </a:defRPr>
            </a:lvl2pPr>
            <a:lvl3pPr algn="l" rtl="0" eaLnBrk="1" fontAlgn="base" hangingPunct="1">
              <a:lnSpc>
                <a:spcPts val="2200"/>
              </a:lnSpc>
              <a:spcBef>
                <a:spcPct val="0"/>
              </a:spcBef>
              <a:spcAft>
                <a:spcPct val="0"/>
              </a:spcAft>
              <a:defRPr sz="2400">
                <a:solidFill>
                  <a:schemeClr val="bg2"/>
                </a:solidFill>
                <a:latin typeface="Arial Bold" pitchFamily="-72" charset="0"/>
                <a:ea typeface="ＭＳ Ｐゴシック" charset="-128"/>
                <a:cs typeface="ＭＳ Ｐゴシック" charset="-128"/>
              </a:defRPr>
            </a:lvl3pPr>
            <a:lvl4pPr algn="l" rtl="0" eaLnBrk="1" fontAlgn="base" hangingPunct="1">
              <a:lnSpc>
                <a:spcPts val="2200"/>
              </a:lnSpc>
              <a:spcBef>
                <a:spcPct val="0"/>
              </a:spcBef>
              <a:spcAft>
                <a:spcPct val="0"/>
              </a:spcAft>
              <a:defRPr sz="2400">
                <a:solidFill>
                  <a:schemeClr val="bg2"/>
                </a:solidFill>
                <a:latin typeface="Arial Bold" pitchFamily="-72" charset="0"/>
                <a:ea typeface="ＭＳ Ｐゴシック" charset="-128"/>
                <a:cs typeface="ＭＳ Ｐゴシック" charset="-128"/>
              </a:defRPr>
            </a:lvl4pPr>
            <a:lvl5pPr algn="l" rtl="0" eaLnBrk="1" fontAlgn="base" hangingPunct="1">
              <a:lnSpc>
                <a:spcPts val="2200"/>
              </a:lnSpc>
              <a:spcBef>
                <a:spcPct val="0"/>
              </a:spcBef>
              <a:spcAft>
                <a:spcPct val="0"/>
              </a:spcAft>
              <a:defRPr sz="2400">
                <a:solidFill>
                  <a:schemeClr val="bg2"/>
                </a:solidFill>
                <a:latin typeface="Arial Bold" pitchFamily="-72" charset="0"/>
                <a:ea typeface="ＭＳ Ｐゴシック" charset="-128"/>
                <a:cs typeface="ＭＳ Ｐゴシック" charset="-128"/>
              </a:defRPr>
            </a:lvl5pPr>
            <a:lvl6pPr marL="457200" algn="l" rtl="0" eaLnBrk="1" fontAlgn="base" hangingPunct="1">
              <a:lnSpc>
                <a:spcPts val="2200"/>
              </a:lnSpc>
              <a:spcBef>
                <a:spcPct val="0"/>
              </a:spcBef>
              <a:spcAft>
                <a:spcPct val="0"/>
              </a:spcAft>
              <a:defRPr sz="2200" b="1">
                <a:solidFill>
                  <a:schemeClr val="bg1"/>
                </a:solidFill>
                <a:latin typeface="Arial" charset="0"/>
              </a:defRPr>
            </a:lvl6pPr>
            <a:lvl7pPr marL="914400" algn="l" rtl="0" eaLnBrk="1" fontAlgn="base" hangingPunct="1">
              <a:lnSpc>
                <a:spcPts val="2200"/>
              </a:lnSpc>
              <a:spcBef>
                <a:spcPct val="0"/>
              </a:spcBef>
              <a:spcAft>
                <a:spcPct val="0"/>
              </a:spcAft>
              <a:defRPr sz="2200" b="1">
                <a:solidFill>
                  <a:schemeClr val="bg1"/>
                </a:solidFill>
                <a:latin typeface="Arial" charset="0"/>
              </a:defRPr>
            </a:lvl7pPr>
            <a:lvl8pPr marL="1371600" algn="l" rtl="0" eaLnBrk="1" fontAlgn="base" hangingPunct="1">
              <a:lnSpc>
                <a:spcPts val="2200"/>
              </a:lnSpc>
              <a:spcBef>
                <a:spcPct val="0"/>
              </a:spcBef>
              <a:spcAft>
                <a:spcPct val="0"/>
              </a:spcAft>
              <a:defRPr sz="2200" b="1">
                <a:solidFill>
                  <a:schemeClr val="bg1"/>
                </a:solidFill>
                <a:latin typeface="Arial" charset="0"/>
              </a:defRPr>
            </a:lvl8pPr>
            <a:lvl9pPr marL="1828800" algn="l" rtl="0" eaLnBrk="1" fontAlgn="base" hangingPunct="1">
              <a:lnSpc>
                <a:spcPts val="2200"/>
              </a:lnSpc>
              <a:spcBef>
                <a:spcPct val="0"/>
              </a:spcBef>
              <a:spcAft>
                <a:spcPct val="0"/>
              </a:spcAft>
              <a:defRPr sz="2200" b="1">
                <a:solidFill>
                  <a:schemeClr val="bg1"/>
                </a:solidFill>
                <a:latin typeface="Arial" charset="0"/>
              </a:defRPr>
            </a:lvl9pPr>
          </a:lstStyle>
          <a:p>
            <a:r>
              <a:rPr lang="en-GB" b="1" dirty="0" smtClean="0">
                <a:solidFill>
                  <a:schemeClr val="tx1"/>
                </a:solidFill>
                <a:latin typeface="Arial Bold" pitchFamily="84" charset="0"/>
                <a:ea typeface="ＭＳ Ｐゴシック" pitchFamily="84" charset="-128"/>
                <a:cs typeface="ＭＳ Ｐゴシック" pitchFamily="84" charset="-128"/>
              </a:rPr>
              <a:t>What is recommended?</a:t>
            </a:r>
            <a:endParaRPr lang="en-GB" b="1" kern="0" dirty="0" smtClean="0">
              <a:solidFill>
                <a:schemeClr val="tx1"/>
              </a:solidFill>
              <a:latin typeface="Arial Bold" pitchFamily="84" charset="0"/>
              <a:ea typeface="ＭＳ Ｐゴシック" pitchFamily="84" charset="-128"/>
              <a:cs typeface="ＭＳ Ｐゴシック" pitchFamily="8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571472" y="1500174"/>
            <a:ext cx="8072494" cy="4390433"/>
          </a:xfrm>
        </p:spPr>
        <p:txBody>
          <a:bodyPr/>
          <a:lstStyle/>
          <a:p>
            <a:pPr marL="0" indent="0">
              <a:buNone/>
            </a:pPr>
            <a:r>
              <a:rPr lang="en-US" dirty="0" smtClean="0">
                <a:solidFill>
                  <a:schemeClr val="tx1"/>
                </a:solidFill>
              </a:rPr>
              <a:t>“In Australia, it is recommended that infants are exclusively breastfed until around 6 months of age when solid foods are introduced, and that breastfeeding is continued until 12 months of age and beyond, for as long as the mother and child desire.” </a:t>
            </a:r>
          </a:p>
          <a:p>
            <a:pPr marL="0" indent="0">
              <a:buNone/>
            </a:pPr>
            <a:r>
              <a:rPr lang="en-US" dirty="0" smtClean="0">
                <a:solidFill>
                  <a:schemeClr val="tx1"/>
                </a:solidFill>
              </a:rPr>
              <a:t>“The American Academy Pediatrics recommends that babies be exclusively breastfed for about the first 6 months of life. This means your baby needs no additional foods (except Vitamin D)…”</a:t>
            </a:r>
          </a:p>
          <a:p>
            <a:pPr marL="0" indent="0">
              <a:buNone/>
            </a:pPr>
            <a:endParaRPr lang="en-GB" dirty="0" smtClean="0">
              <a:solidFill>
                <a:schemeClr val="tx1"/>
              </a:solidFill>
              <a:latin typeface="+mj-lt"/>
              <a:ea typeface="ＭＳ Ｐゴシック" pitchFamily="84" charset="-128"/>
              <a:hlinkClick r:id="rId3"/>
            </a:endParaRPr>
          </a:p>
          <a:p>
            <a:pPr>
              <a:buFont typeface="+mj-lt"/>
              <a:buAutoNum type="arabicPeriod"/>
            </a:pPr>
            <a:endParaRPr lang="en-GB" sz="1050" dirty="0" smtClean="0">
              <a:solidFill>
                <a:schemeClr val="tx1"/>
              </a:solidFill>
              <a:latin typeface="+mj-lt"/>
              <a:ea typeface="ＭＳ Ｐゴシック" pitchFamily="84" charset="-128"/>
              <a:hlinkClick r:id="rId3"/>
            </a:endParaRPr>
          </a:p>
          <a:p>
            <a:pPr>
              <a:buFont typeface="+mj-lt"/>
              <a:buAutoNum type="arabicPeriod"/>
            </a:pPr>
            <a:r>
              <a:rPr lang="en-GB" sz="1050" dirty="0" smtClean="0">
                <a:solidFill>
                  <a:schemeClr val="tx1"/>
                </a:solidFill>
                <a:latin typeface="+mj-lt"/>
                <a:ea typeface="ＭＳ Ｐゴシック" pitchFamily="84" charset="-128"/>
                <a:hlinkClick r:id="rId4"/>
              </a:rPr>
              <a:t>https://www.nhmrc.gov.au/_files_nhmrc/publications/attachments/n56_infant_feeding_guidelines.pdf</a:t>
            </a:r>
            <a:endParaRPr lang="en-GB" sz="1050" dirty="0" smtClean="0">
              <a:solidFill>
                <a:schemeClr val="tx1"/>
              </a:solidFill>
              <a:latin typeface="+mj-lt"/>
              <a:ea typeface="ＭＳ Ｐゴシック" pitchFamily="84" charset="-128"/>
            </a:endParaRPr>
          </a:p>
          <a:p>
            <a:pPr>
              <a:buFont typeface="+mj-lt"/>
              <a:buAutoNum type="arabicPeriod"/>
            </a:pPr>
            <a:r>
              <a:rPr lang="en-GB" sz="1050" dirty="0" smtClean="0">
                <a:solidFill>
                  <a:schemeClr val="tx1"/>
                </a:solidFill>
                <a:latin typeface="+mj-lt"/>
                <a:ea typeface="ＭＳ Ｐゴシック" pitchFamily="84" charset="-128"/>
                <a:hlinkClick r:id="rId5"/>
              </a:rPr>
              <a:t>https://www2.aap.org/breastfeeding/faqsBreastfeeding.html</a:t>
            </a:r>
            <a:r>
              <a:rPr lang="en-GB" sz="1050" dirty="0" smtClean="0">
                <a:solidFill>
                  <a:schemeClr val="tx1"/>
                </a:solidFill>
                <a:latin typeface="+mj-lt"/>
                <a:ea typeface="ＭＳ Ｐゴシック" pitchFamily="84" charset="-128"/>
              </a:rPr>
              <a:t> </a:t>
            </a:r>
          </a:p>
        </p:txBody>
      </p:sp>
      <p:sp>
        <p:nvSpPr>
          <p:cNvPr id="4" name="Title 1"/>
          <p:cNvSpPr txBox="1">
            <a:spLocks/>
          </p:cNvSpPr>
          <p:nvPr/>
        </p:nvSpPr>
        <p:spPr bwMode="auto">
          <a:xfrm>
            <a:off x="2285984" y="142852"/>
            <a:ext cx="7848872" cy="509588"/>
          </a:xfrm>
          <a:prstGeom prst="rect">
            <a:avLst/>
          </a:prstGeom>
          <a:noFill/>
          <a:ln w="9525">
            <a:noFill/>
            <a:miter lim="800000"/>
            <a:headEnd/>
            <a:tailEnd/>
          </a:ln>
        </p:spPr>
        <p:txBody>
          <a:bodyPr vert="horz" wrap="square" lIns="36000" tIns="45720" rIns="91440" bIns="45720" numCol="1" anchor="b" anchorCtr="0" compatLnSpc="1">
            <a:prstTxWarp prst="textNoShape">
              <a:avLst/>
            </a:prstTxWarp>
          </a:bodyPr>
          <a:lstStyle>
            <a:lvl1pPr algn="l" rtl="0" eaLnBrk="1" fontAlgn="base" hangingPunct="1">
              <a:lnSpc>
                <a:spcPts val="2200"/>
              </a:lnSpc>
              <a:spcBef>
                <a:spcPct val="0"/>
              </a:spcBef>
              <a:spcAft>
                <a:spcPct val="0"/>
              </a:spcAft>
              <a:defRPr sz="2400">
                <a:solidFill>
                  <a:schemeClr val="bg2"/>
                </a:solidFill>
                <a:latin typeface="Arial Bold" pitchFamily="-72" charset="0"/>
                <a:ea typeface="ＭＳ Ｐゴシック" charset="-128"/>
                <a:cs typeface="ＭＳ Ｐゴシック" charset="-128"/>
              </a:defRPr>
            </a:lvl1pPr>
            <a:lvl2pPr algn="l" rtl="0" eaLnBrk="1" fontAlgn="base" hangingPunct="1">
              <a:lnSpc>
                <a:spcPts val="2200"/>
              </a:lnSpc>
              <a:spcBef>
                <a:spcPct val="0"/>
              </a:spcBef>
              <a:spcAft>
                <a:spcPct val="0"/>
              </a:spcAft>
              <a:defRPr sz="2400">
                <a:solidFill>
                  <a:schemeClr val="bg2"/>
                </a:solidFill>
                <a:latin typeface="Arial Bold" pitchFamily="-72" charset="0"/>
                <a:ea typeface="ＭＳ Ｐゴシック" charset="-128"/>
                <a:cs typeface="ＭＳ Ｐゴシック" charset="-128"/>
              </a:defRPr>
            </a:lvl2pPr>
            <a:lvl3pPr algn="l" rtl="0" eaLnBrk="1" fontAlgn="base" hangingPunct="1">
              <a:lnSpc>
                <a:spcPts val="2200"/>
              </a:lnSpc>
              <a:spcBef>
                <a:spcPct val="0"/>
              </a:spcBef>
              <a:spcAft>
                <a:spcPct val="0"/>
              </a:spcAft>
              <a:defRPr sz="2400">
                <a:solidFill>
                  <a:schemeClr val="bg2"/>
                </a:solidFill>
                <a:latin typeface="Arial Bold" pitchFamily="-72" charset="0"/>
                <a:ea typeface="ＭＳ Ｐゴシック" charset="-128"/>
                <a:cs typeface="ＭＳ Ｐゴシック" charset="-128"/>
              </a:defRPr>
            </a:lvl3pPr>
            <a:lvl4pPr algn="l" rtl="0" eaLnBrk="1" fontAlgn="base" hangingPunct="1">
              <a:lnSpc>
                <a:spcPts val="2200"/>
              </a:lnSpc>
              <a:spcBef>
                <a:spcPct val="0"/>
              </a:spcBef>
              <a:spcAft>
                <a:spcPct val="0"/>
              </a:spcAft>
              <a:defRPr sz="2400">
                <a:solidFill>
                  <a:schemeClr val="bg2"/>
                </a:solidFill>
                <a:latin typeface="Arial Bold" pitchFamily="-72" charset="0"/>
                <a:ea typeface="ＭＳ Ｐゴシック" charset="-128"/>
                <a:cs typeface="ＭＳ Ｐゴシック" charset="-128"/>
              </a:defRPr>
            </a:lvl4pPr>
            <a:lvl5pPr algn="l" rtl="0" eaLnBrk="1" fontAlgn="base" hangingPunct="1">
              <a:lnSpc>
                <a:spcPts val="2200"/>
              </a:lnSpc>
              <a:spcBef>
                <a:spcPct val="0"/>
              </a:spcBef>
              <a:spcAft>
                <a:spcPct val="0"/>
              </a:spcAft>
              <a:defRPr sz="2400">
                <a:solidFill>
                  <a:schemeClr val="bg2"/>
                </a:solidFill>
                <a:latin typeface="Arial Bold" pitchFamily="-72" charset="0"/>
                <a:ea typeface="ＭＳ Ｐゴシック" charset="-128"/>
                <a:cs typeface="ＭＳ Ｐゴシック" charset="-128"/>
              </a:defRPr>
            </a:lvl5pPr>
            <a:lvl6pPr marL="457200" algn="l" rtl="0" eaLnBrk="1" fontAlgn="base" hangingPunct="1">
              <a:lnSpc>
                <a:spcPts val="2200"/>
              </a:lnSpc>
              <a:spcBef>
                <a:spcPct val="0"/>
              </a:spcBef>
              <a:spcAft>
                <a:spcPct val="0"/>
              </a:spcAft>
              <a:defRPr sz="2200" b="1">
                <a:solidFill>
                  <a:schemeClr val="bg1"/>
                </a:solidFill>
                <a:latin typeface="Arial" charset="0"/>
              </a:defRPr>
            </a:lvl6pPr>
            <a:lvl7pPr marL="914400" algn="l" rtl="0" eaLnBrk="1" fontAlgn="base" hangingPunct="1">
              <a:lnSpc>
                <a:spcPts val="2200"/>
              </a:lnSpc>
              <a:spcBef>
                <a:spcPct val="0"/>
              </a:spcBef>
              <a:spcAft>
                <a:spcPct val="0"/>
              </a:spcAft>
              <a:defRPr sz="2200" b="1">
                <a:solidFill>
                  <a:schemeClr val="bg1"/>
                </a:solidFill>
                <a:latin typeface="Arial" charset="0"/>
              </a:defRPr>
            </a:lvl7pPr>
            <a:lvl8pPr marL="1371600" algn="l" rtl="0" eaLnBrk="1" fontAlgn="base" hangingPunct="1">
              <a:lnSpc>
                <a:spcPts val="2200"/>
              </a:lnSpc>
              <a:spcBef>
                <a:spcPct val="0"/>
              </a:spcBef>
              <a:spcAft>
                <a:spcPct val="0"/>
              </a:spcAft>
              <a:defRPr sz="2200" b="1">
                <a:solidFill>
                  <a:schemeClr val="bg1"/>
                </a:solidFill>
                <a:latin typeface="Arial" charset="0"/>
              </a:defRPr>
            </a:lvl8pPr>
            <a:lvl9pPr marL="1828800" algn="l" rtl="0" eaLnBrk="1" fontAlgn="base" hangingPunct="1">
              <a:lnSpc>
                <a:spcPts val="2200"/>
              </a:lnSpc>
              <a:spcBef>
                <a:spcPct val="0"/>
              </a:spcBef>
              <a:spcAft>
                <a:spcPct val="0"/>
              </a:spcAft>
              <a:defRPr sz="2200" b="1">
                <a:solidFill>
                  <a:schemeClr val="bg1"/>
                </a:solidFill>
                <a:latin typeface="Arial" charset="0"/>
              </a:defRPr>
            </a:lvl9pPr>
          </a:lstStyle>
          <a:p>
            <a:r>
              <a:rPr lang="en-GB" dirty="0" smtClean="0">
                <a:solidFill>
                  <a:schemeClr val="tx1"/>
                </a:solidFill>
                <a:latin typeface="Arial Bold" pitchFamily="84" charset="0"/>
                <a:ea typeface="ＭＳ Ｐゴシック" pitchFamily="84" charset="-128"/>
                <a:cs typeface="ＭＳ Ｐゴシック" pitchFamily="84" charset="-128"/>
              </a:rPr>
              <a:t>What is recommended (2)?</a:t>
            </a:r>
            <a:endParaRPr lang="en-GB" kern="0" dirty="0" smtClean="0">
              <a:solidFill>
                <a:schemeClr val="tx1"/>
              </a:solidFill>
              <a:latin typeface="Arial Bold" pitchFamily="84" charset="0"/>
              <a:ea typeface="ＭＳ Ｐゴシック" pitchFamily="84" charset="-128"/>
              <a:cs typeface="ＭＳ Ｐゴシック" pitchFamily="8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00034" y="928670"/>
            <a:ext cx="8286808" cy="4616648"/>
          </a:xfrm>
          <a:prstGeom prst="rect">
            <a:avLst/>
          </a:prstGeom>
          <a:noFill/>
        </p:spPr>
        <p:txBody>
          <a:bodyPr wrap="square" rtlCol="0">
            <a:spAutoFit/>
          </a:bodyPr>
          <a:lstStyle/>
          <a:p>
            <a:r>
              <a:rPr lang="en-US" sz="1800" dirty="0" smtClean="0"/>
              <a:t>WHO Report- </a:t>
            </a:r>
            <a:r>
              <a:rPr lang="sv-SE" sz="1800" dirty="0" smtClean="0"/>
              <a:t>Long-term </a:t>
            </a:r>
            <a:r>
              <a:rPr lang="sv-SE" sz="1800" dirty="0" err="1" smtClean="0"/>
              <a:t>effects</a:t>
            </a:r>
            <a:r>
              <a:rPr lang="sv-SE" sz="1800" dirty="0" smtClean="0"/>
              <a:t> of </a:t>
            </a:r>
            <a:r>
              <a:rPr lang="sv-SE" sz="1800" dirty="0" err="1" smtClean="0"/>
              <a:t>breastfeeding</a:t>
            </a:r>
            <a:r>
              <a:rPr lang="sv-SE" sz="1800" dirty="0" smtClean="0"/>
              <a:t>: A SYSTEMATIC REVIEW </a:t>
            </a:r>
          </a:p>
          <a:p>
            <a:endParaRPr lang="sv-SE" sz="1800" dirty="0" smtClean="0"/>
          </a:p>
          <a:p>
            <a:r>
              <a:rPr lang="sv-SE" sz="1800" dirty="0" smtClean="0"/>
              <a:t>Bernardo L. Horta, MD, PhD &amp; Cesar G. </a:t>
            </a:r>
            <a:r>
              <a:rPr lang="sv-SE" sz="1800" dirty="0" err="1" smtClean="0"/>
              <a:t>Victora</a:t>
            </a:r>
            <a:r>
              <a:rPr lang="sv-SE" sz="1800" dirty="0" smtClean="0"/>
              <a:t>, MD, PhD</a:t>
            </a:r>
          </a:p>
          <a:p>
            <a:r>
              <a:rPr lang="sv-SE" sz="1800" dirty="0" err="1" smtClean="0"/>
              <a:t>Published</a:t>
            </a:r>
            <a:r>
              <a:rPr lang="sv-SE" sz="1800" dirty="0" smtClean="0"/>
              <a:t> 2013 with data </a:t>
            </a:r>
            <a:r>
              <a:rPr lang="sv-SE" sz="1800" dirty="0" err="1" smtClean="0"/>
              <a:t>through</a:t>
            </a:r>
            <a:r>
              <a:rPr lang="sv-SE" sz="1800" dirty="0" smtClean="0"/>
              <a:t> 2010</a:t>
            </a:r>
          </a:p>
          <a:p>
            <a:endParaRPr lang="sv-SE" sz="1800" dirty="0" smtClean="0"/>
          </a:p>
          <a:p>
            <a:r>
              <a:rPr lang="sv-SE" sz="1800" dirty="0" smtClean="0"/>
              <a:t>Key finding: an association </a:t>
            </a:r>
            <a:r>
              <a:rPr lang="sv-SE" sz="1800" dirty="0" err="1" smtClean="0"/>
              <a:t>between</a:t>
            </a:r>
            <a:r>
              <a:rPr lang="sv-SE" sz="1800" dirty="0" smtClean="0"/>
              <a:t> </a:t>
            </a:r>
            <a:r>
              <a:rPr lang="sv-SE" sz="1800" dirty="0" err="1" smtClean="0"/>
              <a:t>breastfeeding</a:t>
            </a:r>
            <a:r>
              <a:rPr lang="sv-SE" sz="1800" dirty="0" smtClean="0"/>
              <a:t> and </a:t>
            </a:r>
            <a:r>
              <a:rPr lang="sv-SE" sz="1800" dirty="0" err="1" smtClean="0"/>
              <a:t>lower</a:t>
            </a:r>
            <a:r>
              <a:rPr lang="sv-SE" sz="1800" dirty="0" smtClean="0"/>
              <a:t> </a:t>
            </a:r>
            <a:r>
              <a:rPr lang="sv-SE" sz="1800" dirty="0" err="1" smtClean="0"/>
              <a:t>prevalence</a:t>
            </a:r>
            <a:r>
              <a:rPr lang="sv-SE" sz="1800" dirty="0" smtClean="0"/>
              <a:t> of </a:t>
            </a:r>
            <a:r>
              <a:rPr lang="sv-SE" sz="1800" dirty="0" err="1" smtClean="0"/>
              <a:t>overweight/obesity</a:t>
            </a:r>
            <a:r>
              <a:rPr lang="sv-SE" sz="1800" dirty="0" smtClean="0"/>
              <a:t> later in life </a:t>
            </a:r>
            <a:r>
              <a:rPr lang="sv-SE" sz="1800" dirty="0" err="1" smtClean="0"/>
              <a:t>was</a:t>
            </a:r>
            <a:r>
              <a:rPr lang="sv-SE" sz="1800" dirty="0" smtClean="0"/>
              <a:t> </a:t>
            </a:r>
            <a:r>
              <a:rPr lang="sv-SE" sz="1800" dirty="0" err="1" smtClean="0"/>
              <a:t>observed</a:t>
            </a:r>
            <a:r>
              <a:rPr lang="sv-SE" sz="1800" dirty="0" smtClean="0"/>
              <a:t> </a:t>
            </a:r>
          </a:p>
          <a:p>
            <a:endParaRPr lang="sv-SE" sz="1800" dirty="0" smtClean="0"/>
          </a:p>
          <a:p>
            <a:r>
              <a:rPr lang="en-US" sz="1800" dirty="0" smtClean="0"/>
              <a:t>Subjects who were breastfed were less likely to be considered as overweight/obese [pooled odds ratio: 0.76 (95% confidence interval: 0.71; 0.81)].</a:t>
            </a:r>
          </a:p>
          <a:p>
            <a:endParaRPr lang="sv-SE" sz="1800" dirty="0" smtClean="0"/>
          </a:p>
          <a:p>
            <a:r>
              <a:rPr lang="sv-SE" sz="1800" dirty="0" err="1" smtClean="0"/>
              <a:t>Conclusion</a:t>
            </a:r>
            <a:r>
              <a:rPr lang="sv-SE" sz="1800" dirty="0" smtClean="0"/>
              <a:t>: </a:t>
            </a:r>
            <a:r>
              <a:rPr lang="sv-SE" sz="1800" dirty="0" err="1" smtClean="0"/>
              <a:t>meta-analysis</a:t>
            </a:r>
            <a:r>
              <a:rPr lang="sv-SE" sz="1800" dirty="0" smtClean="0"/>
              <a:t> of </a:t>
            </a:r>
            <a:r>
              <a:rPr lang="sv-SE" sz="1800" dirty="0" err="1" smtClean="0"/>
              <a:t>higher</a:t>
            </a:r>
            <a:r>
              <a:rPr lang="sv-SE" sz="1800" dirty="0" smtClean="0"/>
              <a:t> </a:t>
            </a:r>
            <a:r>
              <a:rPr lang="sv-SE" sz="1800" dirty="0" err="1" smtClean="0"/>
              <a:t>quality</a:t>
            </a:r>
            <a:r>
              <a:rPr lang="sv-SE" sz="1800" dirty="0" smtClean="0"/>
              <a:t> studies suggests a </a:t>
            </a:r>
            <a:r>
              <a:rPr lang="sv-SE" sz="1800" dirty="0" err="1" smtClean="0"/>
              <a:t>reduction</a:t>
            </a:r>
            <a:r>
              <a:rPr lang="sv-SE" sz="1800" dirty="0" smtClean="0"/>
              <a:t> of </a:t>
            </a:r>
            <a:r>
              <a:rPr lang="sv-SE" sz="1800" dirty="0" err="1" smtClean="0"/>
              <a:t>about</a:t>
            </a:r>
            <a:r>
              <a:rPr lang="sv-SE" sz="1800" dirty="0" smtClean="0"/>
              <a:t> 10% in the </a:t>
            </a:r>
            <a:r>
              <a:rPr lang="sv-SE" sz="1800" dirty="0" err="1" smtClean="0"/>
              <a:t>prevlence</a:t>
            </a:r>
            <a:r>
              <a:rPr lang="sv-SE" sz="1800" dirty="0" smtClean="0"/>
              <a:t> of </a:t>
            </a:r>
            <a:r>
              <a:rPr lang="sv-SE" sz="1800" dirty="0" err="1" smtClean="0"/>
              <a:t>overweight</a:t>
            </a:r>
            <a:r>
              <a:rPr lang="sv-SE" sz="1800" dirty="0" smtClean="0"/>
              <a:t> </a:t>
            </a:r>
            <a:r>
              <a:rPr lang="sv-SE" sz="1800" dirty="0" err="1" smtClean="0"/>
              <a:t>due</a:t>
            </a:r>
            <a:r>
              <a:rPr lang="sv-SE" sz="1800" dirty="0" smtClean="0"/>
              <a:t> to </a:t>
            </a:r>
            <a:r>
              <a:rPr lang="sv-SE" sz="1800" dirty="0" err="1" smtClean="0"/>
              <a:t>longer</a:t>
            </a:r>
            <a:r>
              <a:rPr lang="sv-SE" sz="1800" dirty="0" smtClean="0"/>
              <a:t> duration of </a:t>
            </a:r>
            <a:r>
              <a:rPr lang="sv-SE" sz="1800" dirty="0" err="1" smtClean="0"/>
              <a:t>breastfeeding</a:t>
            </a:r>
            <a:r>
              <a:rPr lang="sv-SE" sz="1800" dirty="0" smtClean="0"/>
              <a:t> </a:t>
            </a:r>
          </a:p>
          <a:p>
            <a:endParaRPr lang="sv-SE" sz="1600" dirty="0" smtClean="0"/>
          </a:p>
          <a:p>
            <a:r>
              <a:rPr lang="en-US" sz="800" dirty="0" smtClean="0">
                <a:latin typeface="+mn-lt"/>
                <a:hlinkClick r:id="rId3"/>
              </a:rPr>
              <a:t>http://apps.who.int/iris/bitstream/10665/79198/1/9789241505307_eng.pdf</a:t>
            </a:r>
            <a:r>
              <a:rPr lang="en-US" sz="800" dirty="0" smtClean="0">
                <a:latin typeface="+mn-lt"/>
              </a:rPr>
              <a:t> </a:t>
            </a:r>
            <a:endParaRPr lang="en-US" sz="800" dirty="0">
              <a:latin typeface="+mn-lt"/>
            </a:endParaRPr>
          </a:p>
        </p:txBody>
      </p:sp>
      <p:sp>
        <p:nvSpPr>
          <p:cNvPr id="9" name="TextBox 8"/>
          <p:cNvSpPr txBox="1"/>
          <p:nvPr/>
        </p:nvSpPr>
        <p:spPr>
          <a:xfrm>
            <a:off x="2428860" y="214290"/>
            <a:ext cx="6215106" cy="461665"/>
          </a:xfrm>
          <a:prstGeom prst="rect">
            <a:avLst/>
          </a:prstGeom>
          <a:noFill/>
        </p:spPr>
        <p:txBody>
          <a:bodyPr wrap="square" rtlCol="0">
            <a:spAutoFit/>
          </a:bodyPr>
          <a:lstStyle/>
          <a:p>
            <a:r>
              <a:rPr lang="en-US" dirty="0" smtClean="0"/>
              <a:t>Prevalence of overweight and breastfeeding </a:t>
            </a:r>
            <a:endParaRPr lang="en-US" dirty="0"/>
          </a:p>
        </p:txBody>
      </p:sp>
      <p:cxnSp>
        <p:nvCxnSpPr>
          <p:cNvPr id="14" name="Straight Arrow Connector 13"/>
          <p:cNvCxnSpPr/>
          <p:nvPr/>
        </p:nvCxnSpPr>
        <p:spPr bwMode="auto">
          <a:xfrm flipV="1">
            <a:off x="2714612" y="5786454"/>
            <a:ext cx="428628" cy="214314"/>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0364" y="100013"/>
            <a:ext cx="5762636" cy="542905"/>
          </a:xfrm>
        </p:spPr>
        <p:txBody>
          <a:bodyPr/>
          <a:lstStyle/>
          <a:p>
            <a:r>
              <a:rPr lang="en-US" dirty="0" smtClean="0">
                <a:solidFill>
                  <a:schemeClr val="tx1"/>
                </a:solidFill>
              </a:rPr>
              <a:t>Select studies since the WHO review (1) </a:t>
            </a:r>
            <a:endParaRPr lang="en-US" dirty="0">
              <a:solidFill>
                <a:schemeClr val="tx1"/>
              </a:solidFill>
            </a:endParaRPr>
          </a:p>
        </p:txBody>
      </p:sp>
      <p:sp>
        <p:nvSpPr>
          <p:cNvPr id="4" name="Content Placeholder 3"/>
          <p:cNvSpPr>
            <a:spLocks noGrp="1"/>
          </p:cNvSpPr>
          <p:nvPr>
            <p:ph idx="1"/>
          </p:nvPr>
        </p:nvSpPr>
        <p:spPr>
          <a:xfrm>
            <a:off x="285720" y="1285860"/>
            <a:ext cx="8429684" cy="4358116"/>
          </a:xfrm>
        </p:spPr>
        <p:txBody>
          <a:bodyPr/>
          <a:lstStyle/>
          <a:p>
            <a:r>
              <a:rPr lang="en-US" dirty="0" smtClean="0">
                <a:solidFill>
                  <a:schemeClr val="tx1"/>
                </a:solidFill>
              </a:rPr>
              <a:t>A German study (2015) analyzed retrospectively collected data on breastfeeding from children aged 3–17 years who participated in the German Health Interview and Examination Survey for Children and Adolescents (</a:t>
            </a:r>
            <a:r>
              <a:rPr lang="en-US" dirty="0" err="1" smtClean="0">
                <a:solidFill>
                  <a:schemeClr val="tx1"/>
                </a:solidFill>
              </a:rPr>
              <a:t>KiGGS</a:t>
            </a:r>
            <a:r>
              <a:rPr lang="en-US" dirty="0" smtClean="0">
                <a:solidFill>
                  <a:schemeClr val="tx1"/>
                </a:solidFill>
              </a:rPr>
              <a:t> baseline study) between 2003 and 2006 (n = 13163). </a:t>
            </a:r>
          </a:p>
          <a:p>
            <a:endParaRPr lang="en-US" dirty="0" smtClean="0">
              <a:solidFill>
                <a:schemeClr val="tx1"/>
              </a:solidFill>
            </a:endParaRPr>
          </a:p>
          <a:p>
            <a:r>
              <a:rPr lang="en-US" dirty="0" smtClean="0">
                <a:solidFill>
                  <a:schemeClr val="tx1"/>
                </a:solidFill>
              </a:rPr>
              <a:t>Authors applied propensity score matching and multivariate logistic regression analyses to estimate the effect of breastfeeding on childhood overweight and obesity.</a:t>
            </a:r>
          </a:p>
          <a:p>
            <a:endParaRPr lang="en-US" dirty="0" smtClean="0">
              <a:solidFill>
                <a:schemeClr val="tx1"/>
              </a:solidFill>
            </a:endParaRPr>
          </a:p>
          <a:p>
            <a:r>
              <a:rPr lang="en-US" dirty="0" smtClean="0">
                <a:solidFill>
                  <a:schemeClr val="tx1"/>
                </a:solidFill>
              </a:rPr>
              <a:t>Findings support a protective effect of breastfeeding</a:t>
            </a:r>
            <a:r>
              <a:rPr lang="en-US" dirty="0" smtClean="0"/>
              <a:t>.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357158" y="1428736"/>
            <a:ext cx="8554330" cy="3387515"/>
          </a:xfrm>
          <a:prstGeom prst="rect">
            <a:avLst/>
          </a:prstGeom>
          <a:noFill/>
          <a:ln w="3175">
            <a:solidFill>
              <a:schemeClr val="tx1"/>
            </a:solidFill>
          </a:ln>
        </p:spPr>
      </p:pic>
      <p:sp>
        <p:nvSpPr>
          <p:cNvPr id="4099" name="Rectangle 3"/>
          <p:cNvSpPr>
            <a:spLocks noGrp="1" noChangeArrowheads="1"/>
          </p:cNvSpPr>
          <p:nvPr>
            <p:ph type="body" idx="4294967295"/>
          </p:nvPr>
        </p:nvSpPr>
        <p:spPr>
          <a:xfrm>
            <a:off x="2571735" y="246529"/>
            <a:ext cx="6260537" cy="430887"/>
          </a:xfrm>
          <a:noFill/>
          <a:ln/>
        </p:spPr>
        <p:txBody>
          <a:bodyPr wrap="square">
            <a:spAutoFit/>
          </a:bodyPr>
          <a:lstStyle/>
          <a:p>
            <a:pPr marL="0" indent="0" algn="ctr">
              <a:spcBef>
                <a:spcPct val="0"/>
              </a:spcBef>
              <a:buNone/>
            </a:pPr>
            <a:r>
              <a:rPr lang="en-US" sz="1400" b="1" dirty="0" smtClean="0">
                <a:solidFill>
                  <a:schemeClr val="tx2"/>
                </a:solidFill>
              </a:rPr>
              <a:t>Association </a:t>
            </a:r>
            <a:r>
              <a:rPr lang="en-US" sz="1400" b="1" dirty="0">
                <a:solidFill>
                  <a:schemeClr val="tx2"/>
                </a:solidFill>
              </a:rPr>
              <a:t>between breastfeeding and childhood overweight and obesity, stratified by age </a:t>
            </a:r>
            <a:r>
              <a:rPr lang="en-US" sz="1400" b="1" dirty="0" smtClean="0">
                <a:solidFill>
                  <a:schemeClr val="tx2"/>
                </a:solidFill>
              </a:rPr>
              <a:t>groups </a:t>
            </a:r>
            <a:endParaRPr lang="en-US" sz="1400" b="1" dirty="0">
              <a:solidFill>
                <a:schemeClr val="tx2"/>
              </a:solidFill>
            </a:endParaRPr>
          </a:p>
        </p:txBody>
      </p:sp>
      <p:sp>
        <p:nvSpPr>
          <p:cNvPr id="4100" name="Text Box 4"/>
          <p:cNvSpPr txBox="1">
            <a:spLocks noChangeArrowheads="1"/>
          </p:cNvSpPr>
          <p:nvPr/>
        </p:nvSpPr>
        <p:spPr bwMode="auto">
          <a:xfrm>
            <a:off x="404091" y="5748618"/>
            <a:ext cx="8347364" cy="775357"/>
          </a:xfrm>
          <a:prstGeom prst="rect">
            <a:avLst/>
          </a:prstGeom>
          <a:noFill/>
          <a:ln w="9525">
            <a:noFill/>
            <a:miter lim="800000"/>
            <a:headEnd/>
            <a:tailEnd/>
          </a:ln>
          <a:effectLst/>
        </p:spPr>
        <p:txBody>
          <a:bodyPr lIns="82058" tIns="41029" rIns="82058" bIns="41029">
            <a:spAutoFit/>
          </a:bodyPr>
          <a:lstStyle/>
          <a:p>
            <a:pPr eaLnBrk="1" hangingPunct="1"/>
            <a:r>
              <a:rPr lang="en-US" sz="1100" dirty="0" err="1"/>
              <a:t>Grube</a:t>
            </a:r>
            <a:r>
              <a:rPr lang="en-US" sz="1100" dirty="0"/>
              <a:t> MM, von </a:t>
            </a:r>
            <a:r>
              <a:rPr lang="en-US" sz="1100" dirty="0" err="1"/>
              <a:t>der</a:t>
            </a:r>
            <a:r>
              <a:rPr lang="en-US" sz="1100" dirty="0"/>
              <a:t> </a:t>
            </a:r>
            <a:r>
              <a:rPr lang="en-US" sz="1100" dirty="0" err="1"/>
              <a:t>Lippe</a:t>
            </a:r>
            <a:r>
              <a:rPr lang="en-US" sz="1100" dirty="0"/>
              <a:t> E, </a:t>
            </a:r>
            <a:r>
              <a:rPr lang="en-US" sz="1100" dirty="0" err="1"/>
              <a:t>Schlaud</a:t>
            </a:r>
            <a:r>
              <a:rPr lang="en-US" sz="1100" dirty="0"/>
              <a:t> M, </a:t>
            </a:r>
            <a:r>
              <a:rPr lang="en-US" sz="1100" dirty="0" err="1"/>
              <a:t>Brettschneider</a:t>
            </a:r>
            <a:r>
              <a:rPr lang="en-US" sz="1100" dirty="0"/>
              <a:t> AK (2015) Does Breastfeeding Help to Reduce the Risk of Childhood Overweight and Obesity? A Propensity Score Analysis of Data from the </a:t>
            </a:r>
            <a:r>
              <a:rPr lang="en-US" sz="1100" dirty="0" err="1"/>
              <a:t>KiGGS</a:t>
            </a:r>
            <a:r>
              <a:rPr lang="en-US" sz="1100" dirty="0"/>
              <a:t> Study. PLoS ONE 10(3): e0122534. doi:10.1371/journal.pone.0122534</a:t>
            </a:r>
          </a:p>
          <a:p>
            <a:pPr eaLnBrk="1" hangingPunct="1"/>
            <a:r>
              <a:rPr lang="en-US" sz="1100" dirty="0">
                <a:hlinkClick r:id="rId4"/>
              </a:rPr>
              <a:t>http://127.0.0.1:8081/plosone/article?id=info:doi/10.1371/journal.pone.0122534</a:t>
            </a:r>
            <a:endParaRPr lang="en-US" sz="1100" dirty="0"/>
          </a:p>
        </p:txBody>
      </p:sp>
      <p:sp>
        <p:nvSpPr>
          <p:cNvPr id="6" name="Oval 5"/>
          <p:cNvSpPr/>
          <p:nvPr/>
        </p:nvSpPr>
        <p:spPr bwMode="auto">
          <a:xfrm>
            <a:off x="3714744" y="2786058"/>
            <a:ext cx="642942" cy="64918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9" name="Oval 8"/>
          <p:cNvSpPr/>
          <p:nvPr/>
        </p:nvSpPr>
        <p:spPr bwMode="auto">
          <a:xfrm>
            <a:off x="571472" y="2643182"/>
            <a:ext cx="1000132" cy="28575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4" name="Oval 13"/>
          <p:cNvSpPr/>
          <p:nvPr/>
        </p:nvSpPr>
        <p:spPr bwMode="auto">
          <a:xfrm>
            <a:off x="3643306" y="2500306"/>
            <a:ext cx="2286016" cy="649188"/>
          </a:xfrm>
          <a:prstGeom prst="ellipse">
            <a:avLst/>
          </a:prstGeom>
          <a:noFill/>
          <a:ln>
            <a:solidFill>
              <a:srgbClr val="C0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9.0&quot;&gt;&lt;object type=&quot;1&quot; unique_id=&quot;10001&quot;&gt;&lt;object type=&quot;2&quot; unique_id=&quot;10002&quot;&gt;&lt;object type=&quot;3&quot; unique_id=&quot;10003&quot;&gt;&lt;property id=&quot;20148&quot; value=&quot;5&quot;/&gt;&lt;property id=&quot;20300&quot; value=&quot;Slide 1 - &amp;quot;Protective and obesogenic early feeding practices &amp;quot;&quot;/&gt;&lt;property id=&quot;20307&quot; value=&quot;269&quot;/&gt;&lt;/object&gt;&lt;object type=&quot;3&quot; unique_id=&quot;10004&quot;&gt;&lt;property id=&quot;20148&quot; value=&quot;5&quot;/&gt;&lt;property id=&quot;20300&quot; value=&quot;Slide 2 - &amp;quot;Objectives &amp;quot;&quot;/&gt;&lt;property id=&quot;20307&quot; value=&quot;262&quot;/&gt;&lt;/object&gt;&lt;object type=&quot;3&quot; unique_id=&quot;10005&quot;&gt;&lt;property id=&quot;20148&quot; value=&quot;5&quot;/&gt;&lt;property id=&quot;20300&quot; value=&quot;Slide 3&quot;/&gt;&lt;property id=&quot;20307&quot; value=&quot;264&quot;/&gt;&lt;/object&gt;&lt;object type=&quot;3&quot; unique_id=&quot;10006&quot;&gt;&lt;property id=&quot;20148&quot; value=&quot;5&quot;/&gt;&lt;property id=&quot;20300&quot; value=&quot;Slide 4&quot;/&gt;&lt;property id=&quot;20307&quot; value=&quot;292&quot;/&gt;&lt;/object&gt;&lt;object type=&quot;3&quot; unique_id=&quot;10007&quot;&gt;&lt;property id=&quot;20148&quot; value=&quot;5&quot;/&gt;&lt;property id=&quot;20300&quot; value=&quot;Slide 5&quot;/&gt;&lt;property id=&quot;20307&quot; value=&quot;267&quot;/&gt;&lt;/object&gt;&lt;object type=&quot;3&quot; unique_id=&quot;10008&quot;&gt;&lt;property id=&quot;20148&quot; value=&quot;5&quot;/&gt;&lt;property id=&quot;20300&quot; value=&quot;Slide 6&quot;/&gt;&lt;property id=&quot;20307&quot; value=&quot;271&quot;/&gt;&lt;/object&gt;&lt;object type=&quot;3&quot; unique_id=&quot;10009&quot;&gt;&lt;property id=&quot;20148&quot; value=&quot;5&quot;/&gt;&lt;property id=&quot;20300&quot; value=&quot;Slide 7&quot;/&gt;&lt;property id=&quot;20307&quot; value=&quot;270&quot;/&gt;&lt;/object&gt;&lt;object type=&quot;3&quot; unique_id=&quot;10010&quot;&gt;&lt;property id=&quot;20148&quot; value=&quot;5&quot;/&gt;&lt;property id=&quot;20300&quot; value=&quot;Slide 8 - &amp;quot;Select studies since the WHO review (1) &amp;quot;&quot;/&gt;&lt;property id=&quot;20307&quot; value=&quot;272&quot;/&gt;&lt;/object&gt;&lt;object type=&quot;3&quot; unique_id=&quot;10011&quot;&gt;&lt;property id=&quot;20148&quot; value=&quot;5&quot;/&gt;&lt;property id=&quot;20300&quot; value=&quot;Slide 9&quot;/&gt;&lt;property id=&quot;20307&quot; value=&quot;273&quot;/&gt;&lt;/object&gt;&lt;object type=&quot;3&quot; unique_id=&quot;10012&quot;&gt;&lt;property id=&quot;20148&quot; value=&quot;5&quot;/&gt;&lt;property id=&quot;20300&quot; value=&quot;Slide 10 - &amp;quot;  A study of Modifiable Early-life risk factors (2) &amp;quot;&quot;/&gt;&lt;property id=&quot;20307&quot; value=&quot;274&quot;/&gt;&lt;/object&gt;&lt;object type=&quot;3&quot; unique_id=&quot;10013&quot;&gt;&lt;property id=&quot;20148&quot; value=&quot;5&quot;/&gt;&lt;property id=&quot;20300&quot; value=&quot;Slide 11&quot;/&gt;&lt;property id=&quot;20307&quot; value=&quot;277&quot;/&gt;&lt;/object&gt;&lt;object type=&quot;3&quot; unique_id=&quot;10014&quot;&gt;&lt;property id=&quot;20148&quot; value=&quot;5&quot;/&gt;&lt;property id=&quot;20300&quot; value=&quot;Slide 12 - &amp;quot;Siân M Robinson et al.  Key findings and Conclusions  &amp;quot;&quot;/&gt;&lt;property id=&quot;20307&quot; value=&quot;276&quot;/&gt;&lt;/object&gt;&lt;object type=&quot;3&quot; unique_id=&quot;10015&quot;&gt;&lt;property id=&quot;20148&quot; value=&quot;5&quot;/&gt;&lt;property id=&quot;20300&quot; value=&quot;Slide 13 - &amp;quot;   Weight Trajectory Study (2015) (3)&amp;quot;&quot;/&gt;&lt;property id=&quot;20307&quot; value=&quot;278&quot;/&gt;&lt;/object&gt;&lt;object type=&quot;3&quot; unique_id=&quot;10016&quot;&gt;&lt;property id=&quot;20148&quot; value=&quot;5&quot;/&gt;&lt;property id=&quot;20300&quot; value=&quot;Slide 14 - &amp;quot;Three studies from our IDEFICS work &amp;quot;&quot;/&gt;&lt;property id=&quot;20307&quot; value=&quot;280&quot;/&gt;&lt;/object&gt;&lt;object type=&quot;3&quot; unique_id=&quot;10017&quot;&gt;&lt;property id=&quot;20148&quot; value=&quot;5&quot;/&gt;&lt;property id=&quot;20300&quot; value=&quot;Slide 15 - &amp;quot;       Infant feeding practices and prevalence of obesity in eight European countries – the IDEFICS study&amp;quot;&quot;/&gt;&lt;property id=&quot;20307&quot; value=&quot;279&quot;/&gt;&lt;/object&gt;&lt;object type=&quot;3&quot; unique_id=&quot;10018&quot;&gt;&lt;property id=&quot;20148&quot; value=&quot;5&quot;/&gt;&lt;property id=&quot;20300&quot; value=&quot;Slide 16 - &amp;quot;Mixed results in the literature  &amp;quot;&quot;/&gt;&lt;property id=&quot;20307&quot; value=&quot;281&quot;/&gt;&lt;/object&gt;&lt;object type=&quot;3&quot; unique_id=&quot;10019&quot;&gt;&lt;property id=&quot;20148&quot; value=&quot;5&quot;/&gt;&lt;property id=&quot;20300&quot; value=&quot;Slide 17 - &amp;quot;Findings &amp;quot;&quot;/&gt;&lt;property id=&quot;20307&quot; value=&quot;282&quot;/&gt;&lt;/object&gt;&lt;object type=&quot;3&quot; unique_id=&quot;10020&quot;&gt;&lt;property id=&quot;20148&quot; value=&quot;5&quot;/&gt;&lt;property id=&quot;20300&quot; value=&quot;Slide 18&quot;/&gt;&lt;property id=&quot;20307&quot; value=&quot;283&quot;/&gt;&lt;/object&gt;&lt;object type=&quot;3&quot; unique_id=&quot;10021&quot;&gt;&lt;property id=&quot;20148&quot; value=&quot;5&quot;/&gt;&lt;property id=&quot;20300&quot; value=&quot;Slide 19 - &amp;quot; Children consuming milk cereal drink are at increased risk for overweight- the IDEFICS Sweden study&amp;quot;&quot;/&gt;&lt;property id=&quot;20307&quot; value=&quot;284&quot;/&gt;&lt;/object&gt;&lt;object type=&quot;3&quot; unique_id=&quot;10022&quot;&gt;&lt;property id=&quot;20148&quot; value=&quot;5&quot;/&gt;&lt;property id=&quot;20300&quot; value=&quot;Slide 20&quot;/&gt;&lt;property id=&quot;20307&quot; value=&quot;287&quot;/&gt;&lt;/object&gt;&lt;object type=&quot;3&quot; unique_id=&quot;10023&quot;&gt;&lt;property id=&quot;20148&quot; value=&quot;5&quot;/&gt;&lt;property id=&quot;20300&quot; value=&quot;Slide 21 - &amp;quot;   Our Findings MCD &amp;quot;&quot;/&gt;&lt;property id=&quot;20307&quot; value=&quot;285&quot;/&gt;&lt;/object&gt;&lt;object type=&quot;3&quot; unique_id=&quot;10024&quot;&gt;&lt;property id=&quot;20148&quot; value=&quot;5&quot;/&gt;&lt;property id=&quot;20300&quot; value=&quot;Slide 22 - &amp;quot;TIMING OF SOLID FOOD INTRODUCTION AND ASSOCIATION WITH LATER CHILDHOOD OBESITY: THE IDEFICS STUDY  (under review)&amp;quot;&quot;/&gt;&lt;property id=&quot;20307&quot; value=&quot;288&quot;/&gt;&lt;/object&gt;&lt;object type=&quot;3&quot; unique_id=&quot;10025&quot;&gt;&lt;property id=&quot;20148&quot; value=&quot;5&quot;/&gt;&lt;property id=&quot;20300&quot; value=&quot;Slide 23 - &amp;quot;     Timing of solid food introduction and obesity: Hong Kong's &amp;quot;children of 1997&amp;quot; birth cohort. &amp;quot;&quot;/&gt;&lt;property id=&quot;20307&quot; value=&quot;289&quot;/&gt;&lt;/object&gt;&lt;object type=&quot;3&quot; unique_id=&quot;10026&quot;&gt;&lt;property id=&quot;20148&quot; value=&quot;5&quot;/&gt;&lt;property id=&quot;20300&quot; value=&quot;Slide 24 - &amp;quot;     Our ongoing research I.Family   &amp;quot;&quot;/&gt;&lt;property id=&quot;20307&quot; value=&quot;268&quot;/&gt;&lt;/object&gt;&lt;object type=&quot;3&quot; unique_id=&quot;10027&quot;&gt;&lt;property id=&quot;20148&quot; value=&quot;5&quot;/&gt;&lt;property id=&quot;20300&quot; value=&quot;Slide 25 - &amp;quot;Conclusions &amp;quot;&quot;/&gt;&lt;property id=&quot;20307&quot; value=&quot;290&quot;/&gt;&lt;/object&gt;&lt;object type=&quot;3&quot; unique_id=&quot;10028&quot;&gt;&lt;property id=&quot;20148&quot; value=&quot;5&quot;/&gt;&lt;property id=&quot;20300&quot; value=&quot;Slide 26 - &amp;quot;Conclusions from 2013 review (2) &amp;quot;&quot;/&gt;&lt;property id=&quot;20307&quot; value=&quot;291&quot;/&gt;&lt;/object&gt;&lt;/object&gt;&lt;object type=&quot;8&quot; unique_id=&quot;10056&quot;&gt;&lt;/object&gt;&lt;/object&gt;&lt;/database&gt;"/>
  <p:tag name="MMPROD_NEXTUNIQUEID" val="10009"/>
  <p:tag name="SECTOMILLISECCONVERTED" val="1"/>
</p:tagLst>
</file>

<file path=ppt/theme/theme1.xml><?xml version="1.0" encoding="utf-8"?>
<a:theme xmlns:a="http://schemas.openxmlformats.org/drawingml/2006/main" name="1301-IFamily-masterslideset v4">
  <a:themeElements>
    <a:clrScheme name="Leere Präsentation 15">
      <a:dk1>
        <a:srgbClr val="000000"/>
      </a:dk1>
      <a:lt1>
        <a:srgbClr val="FFFFFF"/>
      </a:lt1>
      <a:dk2>
        <a:srgbClr val="000000"/>
      </a:dk2>
      <a:lt2>
        <a:srgbClr val="808285"/>
      </a:lt2>
      <a:accent1>
        <a:srgbClr val="808285"/>
      </a:accent1>
      <a:accent2>
        <a:srgbClr val="F8991D"/>
      </a:accent2>
      <a:accent3>
        <a:srgbClr val="FFFFFF"/>
      </a:accent3>
      <a:accent4>
        <a:srgbClr val="000000"/>
      </a:accent4>
      <a:accent5>
        <a:srgbClr val="C0C1C2"/>
      </a:accent5>
      <a:accent6>
        <a:srgbClr val="E18A19"/>
      </a:accent6>
      <a:hlink>
        <a:srgbClr val="009999"/>
      </a:hlink>
      <a:folHlink>
        <a:srgbClr val="99CC33"/>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Leere Präsentation 13">
        <a:dk1>
          <a:srgbClr val="000000"/>
        </a:dk1>
        <a:lt1>
          <a:srgbClr val="FFFFFF"/>
        </a:lt1>
        <a:dk2>
          <a:srgbClr val="000000"/>
        </a:dk2>
        <a:lt2>
          <a:srgbClr val="808285"/>
        </a:lt2>
        <a:accent1>
          <a:srgbClr val="999999"/>
        </a:accent1>
        <a:accent2>
          <a:srgbClr val="FF9933"/>
        </a:accent2>
        <a:accent3>
          <a:srgbClr val="FFFFFF"/>
        </a:accent3>
        <a:accent4>
          <a:srgbClr val="000000"/>
        </a:accent4>
        <a:accent5>
          <a:srgbClr val="CACACA"/>
        </a:accent5>
        <a:accent6>
          <a:srgbClr val="E78A2D"/>
        </a:accent6>
        <a:hlink>
          <a:srgbClr val="009999"/>
        </a:hlink>
        <a:folHlink>
          <a:srgbClr val="99CC33"/>
        </a:folHlink>
      </a:clrScheme>
      <a:clrMap bg1="lt1" tx1="dk1" bg2="lt2" tx2="dk2" accent1="accent1" accent2="accent2" accent3="accent3" accent4="accent4" accent5="accent5" accent6="accent6" hlink="hlink" folHlink="folHlink"/>
    </a:extraClrScheme>
    <a:extraClrScheme>
      <a:clrScheme name="Leere Präsentation 14">
        <a:dk1>
          <a:srgbClr val="000000"/>
        </a:dk1>
        <a:lt1>
          <a:srgbClr val="FFFFFF"/>
        </a:lt1>
        <a:dk2>
          <a:srgbClr val="000000"/>
        </a:dk2>
        <a:lt2>
          <a:srgbClr val="808285"/>
        </a:lt2>
        <a:accent1>
          <a:srgbClr val="808285"/>
        </a:accent1>
        <a:accent2>
          <a:srgbClr val="FF9933"/>
        </a:accent2>
        <a:accent3>
          <a:srgbClr val="FFFFFF"/>
        </a:accent3>
        <a:accent4>
          <a:srgbClr val="000000"/>
        </a:accent4>
        <a:accent5>
          <a:srgbClr val="C0C1C2"/>
        </a:accent5>
        <a:accent6>
          <a:srgbClr val="E78A2D"/>
        </a:accent6>
        <a:hlink>
          <a:srgbClr val="009999"/>
        </a:hlink>
        <a:folHlink>
          <a:srgbClr val="99CC33"/>
        </a:folHlink>
      </a:clrScheme>
      <a:clrMap bg1="lt1" tx1="dk1" bg2="lt2" tx2="dk2" accent1="accent1" accent2="accent2" accent3="accent3" accent4="accent4" accent5="accent5" accent6="accent6" hlink="hlink" folHlink="folHlink"/>
    </a:extraClrScheme>
    <a:extraClrScheme>
      <a:clrScheme name="Leere Präsentation 15">
        <a:dk1>
          <a:srgbClr val="000000"/>
        </a:dk1>
        <a:lt1>
          <a:srgbClr val="FFFFFF"/>
        </a:lt1>
        <a:dk2>
          <a:srgbClr val="000000"/>
        </a:dk2>
        <a:lt2>
          <a:srgbClr val="808285"/>
        </a:lt2>
        <a:accent1>
          <a:srgbClr val="808285"/>
        </a:accent1>
        <a:accent2>
          <a:srgbClr val="F8991D"/>
        </a:accent2>
        <a:accent3>
          <a:srgbClr val="FFFFFF"/>
        </a:accent3>
        <a:accent4>
          <a:srgbClr val="000000"/>
        </a:accent4>
        <a:accent5>
          <a:srgbClr val="C0C1C2"/>
        </a:accent5>
        <a:accent6>
          <a:srgbClr val="E18A19"/>
        </a:accent6>
        <a:hlink>
          <a:srgbClr val="009999"/>
        </a:hlink>
        <a:folHlink>
          <a:srgbClr val="99CC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285"/>
    </a:lt2>
    <a:accent1>
      <a:srgbClr val="808285"/>
    </a:accent1>
    <a:accent2>
      <a:srgbClr val="F8991D"/>
    </a:accent2>
    <a:accent3>
      <a:srgbClr val="FFFFFF"/>
    </a:accent3>
    <a:accent4>
      <a:srgbClr val="000000"/>
    </a:accent4>
    <a:accent5>
      <a:srgbClr val="C0C1C2"/>
    </a:accent5>
    <a:accent6>
      <a:srgbClr val="E18A19"/>
    </a:accent6>
    <a:hlink>
      <a:srgbClr val="009999"/>
    </a:hlink>
    <a:folHlink>
      <a:srgbClr val="99CC33"/>
    </a:folHlink>
  </a:clrScheme>
</a:themeOverride>
</file>

<file path=docProps/app.xml><?xml version="1.0" encoding="utf-8"?>
<Properties xmlns="http://schemas.openxmlformats.org/officeDocument/2006/extended-properties" xmlns:vt="http://schemas.openxmlformats.org/officeDocument/2006/docPropsVTypes">
  <Template>1301-IFamily-masterslideset v4</Template>
  <TotalTime>387</TotalTime>
  <Words>2365</Words>
  <Application>Microsoft Office PowerPoint</Application>
  <PresentationFormat>On-screen Show (4:3)</PresentationFormat>
  <Paragraphs>272</Paragraphs>
  <Slides>26</Slides>
  <Notes>16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1301-IFamily-masterslideset v4</vt:lpstr>
      <vt:lpstr>Protective and obesogenic early feeding practices </vt:lpstr>
      <vt:lpstr>Objectives </vt:lpstr>
      <vt:lpstr>PowerPoint Presentation</vt:lpstr>
      <vt:lpstr>PowerPoint Presentation</vt:lpstr>
      <vt:lpstr>PowerPoint Presentation</vt:lpstr>
      <vt:lpstr>PowerPoint Presentation</vt:lpstr>
      <vt:lpstr>PowerPoint Presentation</vt:lpstr>
      <vt:lpstr>Select studies since the WHO review (1) </vt:lpstr>
      <vt:lpstr>PowerPoint Presentation</vt:lpstr>
      <vt:lpstr>  A study of Modifiable Early-life risk factors (2) </vt:lpstr>
      <vt:lpstr>PowerPoint Presentation</vt:lpstr>
      <vt:lpstr>Siân M Robinson et al.  Key findings and Conclusions  </vt:lpstr>
      <vt:lpstr>   Weight Trajectory Study (2015) (3)</vt:lpstr>
      <vt:lpstr>Three studies from our IDEFICS work </vt:lpstr>
      <vt:lpstr>       Infant feeding practices and prevalence of obesity in eight European countries – the IDEFICS study</vt:lpstr>
      <vt:lpstr>Mixed results in the literature  </vt:lpstr>
      <vt:lpstr>Findings </vt:lpstr>
      <vt:lpstr>PowerPoint Presentation</vt:lpstr>
      <vt:lpstr> Children consuming milk cereal drink are at increased risk for overweight- the IDEFICS Sweden study</vt:lpstr>
      <vt:lpstr>PowerPoint Presentation</vt:lpstr>
      <vt:lpstr>   Our Findings MCD </vt:lpstr>
      <vt:lpstr>TIMING OF SOLID FOOD INTRODUCTION AND ASSOCIATION WITH LATER CHILDHOOD OBESITY: THE IDEFICS STUDY  (under review)</vt:lpstr>
      <vt:lpstr>     Timing of solid food introduction and obesity: Hong Kong's "children of 1997" birth cohort. </vt:lpstr>
      <vt:lpstr>     Our ongoing research I.Family   </vt:lpstr>
      <vt:lpstr>Conclusions </vt:lpstr>
      <vt:lpstr>Conclusions from 2013 review (2) </vt:lpstr>
    </vt:vector>
  </TitlesOfParts>
  <Company>BIPS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i.family powerpoint template</dc:title>
  <dc:creator>Ina Alvarez</dc:creator>
  <cp:lastModifiedBy>Kate Viggers</cp:lastModifiedBy>
  <cp:revision>29</cp:revision>
  <cp:lastPrinted>2012-03-05T11:29:23Z</cp:lastPrinted>
  <dcterms:created xsi:type="dcterms:W3CDTF">2013-02-05T09:03:29Z</dcterms:created>
  <dcterms:modified xsi:type="dcterms:W3CDTF">2015-05-21T10:24:10Z</dcterms:modified>
</cp:coreProperties>
</file>